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5" r:id="rId2"/>
    <p:sldId id="275" r:id="rId3"/>
    <p:sldId id="300" r:id="rId4"/>
    <p:sldId id="410" r:id="rId5"/>
    <p:sldId id="388" r:id="rId6"/>
    <p:sldId id="302" r:id="rId7"/>
    <p:sldId id="435" r:id="rId8"/>
    <p:sldId id="280" r:id="rId9"/>
    <p:sldId id="406" r:id="rId10"/>
    <p:sldId id="335" r:id="rId11"/>
    <p:sldId id="427" r:id="rId12"/>
    <p:sldId id="436" r:id="rId13"/>
    <p:sldId id="418" r:id="rId14"/>
    <p:sldId id="428" r:id="rId15"/>
    <p:sldId id="434" r:id="rId16"/>
    <p:sldId id="419" r:id="rId17"/>
    <p:sldId id="397" r:id="rId18"/>
    <p:sldId id="430" r:id="rId19"/>
    <p:sldId id="420" r:id="rId20"/>
    <p:sldId id="438" r:id="rId21"/>
    <p:sldId id="437" r:id="rId22"/>
    <p:sldId id="429" r:id="rId23"/>
    <p:sldId id="421" r:id="rId24"/>
    <p:sldId id="422" r:id="rId25"/>
    <p:sldId id="433" r:id="rId26"/>
    <p:sldId id="439" r:id="rId27"/>
    <p:sldId id="440" r:id="rId28"/>
    <p:sldId id="441" r:id="rId29"/>
    <p:sldId id="431" r:id="rId30"/>
    <p:sldId id="417" r:id="rId31"/>
    <p:sldId id="423" r:id="rId32"/>
    <p:sldId id="424" r:id="rId33"/>
    <p:sldId id="432" r:id="rId34"/>
    <p:sldId id="442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5">
          <p15:clr>
            <a:srgbClr val="A4A3A4"/>
          </p15:clr>
        </p15:guide>
        <p15:guide id="2" pos="46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E00"/>
    <a:srgbClr val="009CB4"/>
    <a:srgbClr val="003741"/>
    <a:srgbClr val="6AB650"/>
    <a:srgbClr val="F07814"/>
    <a:srgbClr val="CED9E5"/>
    <a:srgbClr val="00373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63" autoAdjust="0"/>
    <p:restoredTop sz="93889" autoAdjust="0"/>
  </p:normalViewPr>
  <p:slideViewPr>
    <p:cSldViewPr snapToGrid="0">
      <p:cViewPr varScale="1">
        <p:scale>
          <a:sx n="171" d="100"/>
          <a:sy n="171" d="100"/>
        </p:scale>
        <p:origin x="208" y="184"/>
      </p:cViewPr>
      <p:guideLst>
        <p:guide orient="horz" pos="2845"/>
        <p:guide pos="46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2" d="100"/>
          <a:sy n="62" d="100"/>
        </p:scale>
        <p:origin x="-345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7C0BB-8380-48A6-8518-CB6FD4D7A43F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EDF2A41-67A0-40FF-BBC0-96E6B761910A}">
      <dgm:prSet/>
      <dgm:spPr/>
      <dgm:t>
        <a:bodyPr/>
        <a:lstStyle/>
        <a:p>
          <a:r>
            <a:rPr lang="nl-NL"/>
            <a:t>Moeizame start </a:t>
          </a:r>
          <a:endParaRPr lang="en-US"/>
        </a:p>
      </dgm:t>
    </dgm:pt>
    <dgm:pt modelId="{F92C91ED-A513-457F-B152-799CB24B65CF}" type="parTrans" cxnId="{89ABA469-1D96-4618-893C-74D8505AD6CF}">
      <dgm:prSet/>
      <dgm:spPr/>
      <dgm:t>
        <a:bodyPr/>
        <a:lstStyle/>
        <a:p>
          <a:endParaRPr lang="en-US"/>
        </a:p>
      </dgm:t>
    </dgm:pt>
    <dgm:pt modelId="{5BC9BD69-02FF-4117-B7DB-5840D6B13148}" type="sibTrans" cxnId="{89ABA469-1D96-4618-893C-74D8505AD6CF}">
      <dgm:prSet/>
      <dgm:spPr/>
      <dgm:t>
        <a:bodyPr/>
        <a:lstStyle/>
        <a:p>
          <a:endParaRPr lang="en-US"/>
        </a:p>
      </dgm:t>
    </dgm:pt>
    <dgm:pt modelId="{6B53F366-2E38-4CF0-9295-2351126000CD}">
      <dgm:prSet/>
      <dgm:spPr/>
      <dgm:t>
        <a:bodyPr/>
        <a:lstStyle/>
        <a:p>
          <a:r>
            <a:rPr lang="nl-NL"/>
            <a:t>Zowel vlak voor de invoering van de wet, als kort daarna </a:t>
          </a:r>
          <a:endParaRPr lang="en-US"/>
        </a:p>
      </dgm:t>
    </dgm:pt>
    <dgm:pt modelId="{C8B41B9E-9597-478E-8401-96C4EEBE65E1}" type="parTrans" cxnId="{1B3C1935-4A14-42B4-93F0-084180F5BA7D}">
      <dgm:prSet/>
      <dgm:spPr/>
      <dgm:t>
        <a:bodyPr/>
        <a:lstStyle/>
        <a:p>
          <a:endParaRPr lang="en-US"/>
        </a:p>
      </dgm:t>
    </dgm:pt>
    <dgm:pt modelId="{0CD9B8DD-E693-4600-B5E3-B39B86AC9BD1}" type="sibTrans" cxnId="{1B3C1935-4A14-42B4-93F0-084180F5BA7D}">
      <dgm:prSet/>
      <dgm:spPr/>
      <dgm:t>
        <a:bodyPr/>
        <a:lstStyle/>
        <a:p>
          <a:endParaRPr lang="en-US"/>
        </a:p>
      </dgm:t>
    </dgm:pt>
    <dgm:pt modelId="{A3C7B3E6-0B76-4008-A05F-A2E63FB6D7BD}">
      <dgm:prSet/>
      <dgm:spPr/>
      <dgm:t>
        <a:bodyPr/>
        <a:lstStyle/>
        <a:p>
          <a:r>
            <a:rPr lang="nl-NL" dirty="0"/>
            <a:t>Nog steeds zorginstellingen die nog niet volgens de </a:t>
          </a:r>
          <a:r>
            <a:rPr lang="nl-NL" dirty="0" err="1"/>
            <a:t>Wzd</a:t>
          </a:r>
          <a:r>
            <a:rPr lang="nl-NL" dirty="0"/>
            <a:t> werken</a:t>
          </a:r>
          <a:endParaRPr lang="en-US" dirty="0"/>
        </a:p>
      </dgm:t>
    </dgm:pt>
    <dgm:pt modelId="{34D8F987-0027-47F0-832F-D9CAB3C6AC0A}" type="parTrans" cxnId="{6805C750-EBB4-4128-9D9E-C42786DF9121}">
      <dgm:prSet/>
      <dgm:spPr/>
      <dgm:t>
        <a:bodyPr/>
        <a:lstStyle/>
        <a:p>
          <a:endParaRPr lang="en-US"/>
        </a:p>
      </dgm:t>
    </dgm:pt>
    <dgm:pt modelId="{99FBAEC4-166A-45B3-B274-01C746260C8D}" type="sibTrans" cxnId="{6805C750-EBB4-4128-9D9E-C42786DF9121}">
      <dgm:prSet/>
      <dgm:spPr/>
      <dgm:t>
        <a:bodyPr/>
        <a:lstStyle/>
        <a:p>
          <a:endParaRPr lang="en-US"/>
        </a:p>
      </dgm:t>
    </dgm:pt>
    <dgm:pt modelId="{EC0FD04D-BC01-4EB9-8E41-91F2F804EA44}">
      <dgm:prSet/>
      <dgm:spPr/>
      <dgm:t>
        <a:bodyPr/>
        <a:lstStyle/>
        <a:p>
          <a:r>
            <a:rPr lang="nl-NL"/>
            <a:t>Grote verschillen tussen zorginstellingen </a:t>
          </a:r>
          <a:endParaRPr lang="en-US"/>
        </a:p>
      </dgm:t>
    </dgm:pt>
    <dgm:pt modelId="{A1719207-EAF8-4AC7-A25C-5D5C1A5A0CCF}" type="parTrans" cxnId="{AA5662D3-F0EC-4A9E-AF6D-8C33F6603100}">
      <dgm:prSet/>
      <dgm:spPr/>
      <dgm:t>
        <a:bodyPr/>
        <a:lstStyle/>
        <a:p>
          <a:endParaRPr lang="en-US"/>
        </a:p>
      </dgm:t>
    </dgm:pt>
    <dgm:pt modelId="{C9F1D05D-3543-4696-97A4-CE8DFF6689BD}" type="sibTrans" cxnId="{AA5662D3-F0EC-4A9E-AF6D-8C33F6603100}">
      <dgm:prSet/>
      <dgm:spPr/>
      <dgm:t>
        <a:bodyPr/>
        <a:lstStyle/>
        <a:p>
          <a:endParaRPr lang="en-US"/>
        </a:p>
      </dgm:t>
    </dgm:pt>
    <dgm:pt modelId="{15DB84F4-A504-45A6-9053-00F35222672B}">
      <dgm:prSet/>
      <dgm:spPr/>
      <dgm:t>
        <a:bodyPr/>
        <a:lstStyle/>
        <a:p>
          <a:r>
            <a:rPr lang="nl-NL" dirty="0"/>
            <a:t>Uitkomsten wetsevaluatie </a:t>
          </a:r>
          <a:r>
            <a:rPr lang="nl-NL" dirty="0" err="1"/>
            <a:t>Wzd</a:t>
          </a:r>
          <a:r>
            <a:rPr lang="nl-NL" dirty="0"/>
            <a:t> ‘lastig’ te duiden; veel focus op administratieve lasten, (te) weinig op goede voorbeelden en rechtsbescherming </a:t>
          </a:r>
          <a:endParaRPr lang="en-US" dirty="0"/>
        </a:p>
      </dgm:t>
    </dgm:pt>
    <dgm:pt modelId="{DF4264F3-77C3-46B0-AF3B-06917BB4F6A7}" type="parTrans" cxnId="{4D823243-01C7-456E-A17E-B0B26EF9972E}">
      <dgm:prSet/>
      <dgm:spPr/>
      <dgm:t>
        <a:bodyPr/>
        <a:lstStyle/>
        <a:p>
          <a:endParaRPr lang="en-US"/>
        </a:p>
      </dgm:t>
    </dgm:pt>
    <dgm:pt modelId="{B9BEE457-B5F2-4CA1-B23B-5DCE7A976F63}" type="sibTrans" cxnId="{4D823243-01C7-456E-A17E-B0B26EF9972E}">
      <dgm:prSet/>
      <dgm:spPr/>
      <dgm:t>
        <a:bodyPr/>
        <a:lstStyle/>
        <a:p>
          <a:endParaRPr lang="en-US"/>
        </a:p>
      </dgm:t>
    </dgm:pt>
    <dgm:pt modelId="{4B31F51B-70B1-394E-8584-172E003F89C0}" type="pres">
      <dgm:prSet presAssocID="{55F7C0BB-8380-48A6-8518-CB6FD4D7A43F}" presName="vert0" presStyleCnt="0">
        <dgm:presLayoutVars>
          <dgm:dir/>
          <dgm:animOne val="branch"/>
          <dgm:animLvl val="lvl"/>
        </dgm:presLayoutVars>
      </dgm:prSet>
      <dgm:spPr/>
    </dgm:pt>
    <dgm:pt modelId="{91C5C720-FA1E-7641-9443-31D865EDA4CB}" type="pres">
      <dgm:prSet presAssocID="{FEDF2A41-67A0-40FF-BBC0-96E6B761910A}" presName="thickLine" presStyleLbl="alignNode1" presStyleIdx="0" presStyleCnt="5"/>
      <dgm:spPr/>
    </dgm:pt>
    <dgm:pt modelId="{270E458B-5B0C-CC4A-8E62-993A6C4540A8}" type="pres">
      <dgm:prSet presAssocID="{FEDF2A41-67A0-40FF-BBC0-96E6B761910A}" presName="horz1" presStyleCnt="0"/>
      <dgm:spPr/>
    </dgm:pt>
    <dgm:pt modelId="{ACA7579C-576C-0D48-AA4F-92663776EDD9}" type="pres">
      <dgm:prSet presAssocID="{FEDF2A41-67A0-40FF-BBC0-96E6B761910A}" presName="tx1" presStyleLbl="revTx" presStyleIdx="0" presStyleCnt="5"/>
      <dgm:spPr/>
    </dgm:pt>
    <dgm:pt modelId="{F07C9DDD-B8E3-6045-A6E2-77400126BD17}" type="pres">
      <dgm:prSet presAssocID="{FEDF2A41-67A0-40FF-BBC0-96E6B761910A}" presName="vert1" presStyleCnt="0"/>
      <dgm:spPr/>
    </dgm:pt>
    <dgm:pt modelId="{E4A2B850-2704-C943-8D9A-759DEAF7E7A2}" type="pres">
      <dgm:prSet presAssocID="{6B53F366-2E38-4CF0-9295-2351126000CD}" presName="thickLine" presStyleLbl="alignNode1" presStyleIdx="1" presStyleCnt="5"/>
      <dgm:spPr/>
    </dgm:pt>
    <dgm:pt modelId="{7F9F6DED-0D17-1D4D-BB5E-6E02CB804617}" type="pres">
      <dgm:prSet presAssocID="{6B53F366-2E38-4CF0-9295-2351126000CD}" presName="horz1" presStyleCnt="0"/>
      <dgm:spPr/>
    </dgm:pt>
    <dgm:pt modelId="{FA4D65E5-D530-504C-B2CB-4B772BCC94C0}" type="pres">
      <dgm:prSet presAssocID="{6B53F366-2E38-4CF0-9295-2351126000CD}" presName="tx1" presStyleLbl="revTx" presStyleIdx="1" presStyleCnt="5"/>
      <dgm:spPr/>
    </dgm:pt>
    <dgm:pt modelId="{5AD3DFC2-AC19-4840-825B-3F636D854504}" type="pres">
      <dgm:prSet presAssocID="{6B53F366-2E38-4CF0-9295-2351126000CD}" presName="vert1" presStyleCnt="0"/>
      <dgm:spPr/>
    </dgm:pt>
    <dgm:pt modelId="{0466B046-AD3F-8F49-8CF7-80C9899CE2F5}" type="pres">
      <dgm:prSet presAssocID="{A3C7B3E6-0B76-4008-A05F-A2E63FB6D7BD}" presName="thickLine" presStyleLbl="alignNode1" presStyleIdx="2" presStyleCnt="5"/>
      <dgm:spPr/>
    </dgm:pt>
    <dgm:pt modelId="{0CF3DCDF-2545-5F4C-99E9-BF61D8233DC9}" type="pres">
      <dgm:prSet presAssocID="{A3C7B3E6-0B76-4008-A05F-A2E63FB6D7BD}" presName="horz1" presStyleCnt="0"/>
      <dgm:spPr/>
    </dgm:pt>
    <dgm:pt modelId="{DC58860A-4CDD-DF40-993A-E523285906F9}" type="pres">
      <dgm:prSet presAssocID="{A3C7B3E6-0B76-4008-A05F-A2E63FB6D7BD}" presName="tx1" presStyleLbl="revTx" presStyleIdx="2" presStyleCnt="5"/>
      <dgm:spPr/>
    </dgm:pt>
    <dgm:pt modelId="{A7F8A4E8-979F-EA4E-B0F5-C0979B9A2CCA}" type="pres">
      <dgm:prSet presAssocID="{A3C7B3E6-0B76-4008-A05F-A2E63FB6D7BD}" presName="vert1" presStyleCnt="0"/>
      <dgm:spPr/>
    </dgm:pt>
    <dgm:pt modelId="{CB7F5D84-65AB-9143-84B4-D0483CACBEE1}" type="pres">
      <dgm:prSet presAssocID="{EC0FD04D-BC01-4EB9-8E41-91F2F804EA44}" presName="thickLine" presStyleLbl="alignNode1" presStyleIdx="3" presStyleCnt="5"/>
      <dgm:spPr/>
    </dgm:pt>
    <dgm:pt modelId="{E74285D0-5463-6945-AC8D-639536C357F7}" type="pres">
      <dgm:prSet presAssocID="{EC0FD04D-BC01-4EB9-8E41-91F2F804EA44}" presName="horz1" presStyleCnt="0"/>
      <dgm:spPr/>
    </dgm:pt>
    <dgm:pt modelId="{BE09D61D-5A79-D645-B808-75D7CECD8F2A}" type="pres">
      <dgm:prSet presAssocID="{EC0FD04D-BC01-4EB9-8E41-91F2F804EA44}" presName="tx1" presStyleLbl="revTx" presStyleIdx="3" presStyleCnt="5"/>
      <dgm:spPr/>
    </dgm:pt>
    <dgm:pt modelId="{F810C62F-D742-AA49-B96E-EA0E79125176}" type="pres">
      <dgm:prSet presAssocID="{EC0FD04D-BC01-4EB9-8E41-91F2F804EA44}" presName="vert1" presStyleCnt="0"/>
      <dgm:spPr/>
    </dgm:pt>
    <dgm:pt modelId="{E741A1E2-557A-914B-82E2-59E737F71A74}" type="pres">
      <dgm:prSet presAssocID="{15DB84F4-A504-45A6-9053-00F35222672B}" presName="thickLine" presStyleLbl="alignNode1" presStyleIdx="4" presStyleCnt="5"/>
      <dgm:spPr/>
    </dgm:pt>
    <dgm:pt modelId="{311FD296-CBC3-064A-8318-33CFD245E515}" type="pres">
      <dgm:prSet presAssocID="{15DB84F4-A504-45A6-9053-00F35222672B}" presName="horz1" presStyleCnt="0"/>
      <dgm:spPr/>
    </dgm:pt>
    <dgm:pt modelId="{4AB155A1-1DCC-0D4D-A236-ED09DAB7927B}" type="pres">
      <dgm:prSet presAssocID="{15DB84F4-A504-45A6-9053-00F35222672B}" presName="tx1" presStyleLbl="revTx" presStyleIdx="4" presStyleCnt="5"/>
      <dgm:spPr/>
    </dgm:pt>
    <dgm:pt modelId="{0AE1CB7C-1688-534A-AAB9-FBE32056AEBE}" type="pres">
      <dgm:prSet presAssocID="{15DB84F4-A504-45A6-9053-00F35222672B}" presName="vert1" presStyleCnt="0"/>
      <dgm:spPr/>
    </dgm:pt>
  </dgm:ptLst>
  <dgm:cxnLst>
    <dgm:cxn modelId="{F138981A-F3BA-A141-B760-174C7FF290AC}" type="presOf" srcId="{15DB84F4-A504-45A6-9053-00F35222672B}" destId="{4AB155A1-1DCC-0D4D-A236-ED09DAB7927B}" srcOrd="0" destOrd="0" presId="urn:microsoft.com/office/officeart/2008/layout/LinedList"/>
    <dgm:cxn modelId="{43789C28-EE83-7D4E-B5D8-53147BCE80F5}" type="presOf" srcId="{6B53F366-2E38-4CF0-9295-2351126000CD}" destId="{FA4D65E5-D530-504C-B2CB-4B772BCC94C0}" srcOrd="0" destOrd="0" presId="urn:microsoft.com/office/officeart/2008/layout/LinedList"/>
    <dgm:cxn modelId="{8CC8FC2C-4BB2-6642-AF70-A23186891283}" type="presOf" srcId="{55F7C0BB-8380-48A6-8518-CB6FD4D7A43F}" destId="{4B31F51B-70B1-394E-8584-172E003F89C0}" srcOrd="0" destOrd="0" presId="urn:microsoft.com/office/officeart/2008/layout/LinedList"/>
    <dgm:cxn modelId="{1B3C1935-4A14-42B4-93F0-084180F5BA7D}" srcId="{55F7C0BB-8380-48A6-8518-CB6FD4D7A43F}" destId="{6B53F366-2E38-4CF0-9295-2351126000CD}" srcOrd="1" destOrd="0" parTransId="{C8B41B9E-9597-478E-8401-96C4EEBE65E1}" sibTransId="{0CD9B8DD-E693-4600-B5E3-B39B86AC9BD1}"/>
    <dgm:cxn modelId="{DA09543F-BCC4-FB47-B931-7595B03B2542}" type="presOf" srcId="{FEDF2A41-67A0-40FF-BBC0-96E6B761910A}" destId="{ACA7579C-576C-0D48-AA4F-92663776EDD9}" srcOrd="0" destOrd="0" presId="urn:microsoft.com/office/officeart/2008/layout/LinedList"/>
    <dgm:cxn modelId="{4D823243-01C7-456E-A17E-B0B26EF9972E}" srcId="{55F7C0BB-8380-48A6-8518-CB6FD4D7A43F}" destId="{15DB84F4-A504-45A6-9053-00F35222672B}" srcOrd="4" destOrd="0" parTransId="{DF4264F3-77C3-46B0-AF3B-06917BB4F6A7}" sibTransId="{B9BEE457-B5F2-4CA1-B23B-5DCE7A976F63}"/>
    <dgm:cxn modelId="{6805C750-EBB4-4128-9D9E-C42786DF9121}" srcId="{55F7C0BB-8380-48A6-8518-CB6FD4D7A43F}" destId="{A3C7B3E6-0B76-4008-A05F-A2E63FB6D7BD}" srcOrd="2" destOrd="0" parTransId="{34D8F987-0027-47F0-832F-D9CAB3C6AC0A}" sibTransId="{99FBAEC4-166A-45B3-B274-01C746260C8D}"/>
    <dgm:cxn modelId="{89ABA469-1D96-4618-893C-74D8505AD6CF}" srcId="{55F7C0BB-8380-48A6-8518-CB6FD4D7A43F}" destId="{FEDF2A41-67A0-40FF-BBC0-96E6B761910A}" srcOrd="0" destOrd="0" parTransId="{F92C91ED-A513-457F-B152-799CB24B65CF}" sibTransId="{5BC9BD69-02FF-4117-B7DB-5840D6B13148}"/>
    <dgm:cxn modelId="{84102076-69A7-4B4E-A74D-816BE52776CD}" type="presOf" srcId="{EC0FD04D-BC01-4EB9-8E41-91F2F804EA44}" destId="{BE09D61D-5A79-D645-B808-75D7CECD8F2A}" srcOrd="0" destOrd="0" presId="urn:microsoft.com/office/officeart/2008/layout/LinedList"/>
    <dgm:cxn modelId="{AA5662D3-F0EC-4A9E-AF6D-8C33F6603100}" srcId="{55F7C0BB-8380-48A6-8518-CB6FD4D7A43F}" destId="{EC0FD04D-BC01-4EB9-8E41-91F2F804EA44}" srcOrd="3" destOrd="0" parTransId="{A1719207-EAF8-4AC7-A25C-5D5C1A5A0CCF}" sibTransId="{C9F1D05D-3543-4696-97A4-CE8DFF6689BD}"/>
    <dgm:cxn modelId="{BCE445FA-A669-E447-A980-4AA330C84B7A}" type="presOf" srcId="{A3C7B3E6-0B76-4008-A05F-A2E63FB6D7BD}" destId="{DC58860A-4CDD-DF40-993A-E523285906F9}" srcOrd="0" destOrd="0" presId="urn:microsoft.com/office/officeart/2008/layout/LinedList"/>
    <dgm:cxn modelId="{89E61ECD-00BB-0947-A9C5-4D02EEA00121}" type="presParOf" srcId="{4B31F51B-70B1-394E-8584-172E003F89C0}" destId="{91C5C720-FA1E-7641-9443-31D865EDA4CB}" srcOrd="0" destOrd="0" presId="urn:microsoft.com/office/officeart/2008/layout/LinedList"/>
    <dgm:cxn modelId="{088B723B-BB26-874F-95B4-828D13F259D7}" type="presParOf" srcId="{4B31F51B-70B1-394E-8584-172E003F89C0}" destId="{270E458B-5B0C-CC4A-8E62-993A6C4540A8}" srcOrd="1" destOrd="0" presId="urn:microsoft.com/office/officeart/2008/layout/LinedList"/>
    <dgm:cxn modelId="{AED7E8D7-0AD9-8A4B-B2C3-0E7AA1381297}" type="presParOf" srcId="{270E458B-5B0C-CC4A-8E62-993A6C4540A8}" destId="{ACA7579C-576C-0D48-AA4F-92663776EDD9}" srcOrd="0" destOrd="0" presId="urn:microsoft.com/office/officeart/2008/layout/LinedList"/>
    <dgm:cxn modelId="{1FF35F58-AAD7-D246-8EF3-E4340D7A2BDB}" type="presParOf" srcId="{270E458B-5B0C-CC4A-8E62-993A6C4540A8}" destId="{F07C9DDD-B8E3-6045-A6E2-77400126BD17}" srcOrd="1" destOrd="0" presId="urn:microsoft.com/office/officeart/2008/layout/LinedList"/>
    <dgm:cxn modelId="{F810B053-08BF-0042-9236-7AB0AAB1180C}" type="presParOf" srcId="{4B31F51B-70B1-394E-8584-172E003F89C0}" destId="{E4A2B850-2704-C943-8D9A-759DEAF7E7A2}" srcOrd="2" destOrd="0" presId="urn:microsoft.com/office/officeart/2008/layout/LinedList"/>
    <dgm:cxn modelId="{23594476-3F7E-DA47-A49D-BEFC291E4CF0}" type="presParOf" srcId="{4B31F51B-70B1-394E-8584-172E003F89C0}" destId="{7F9F6DED-0D17-1D4D-BB5E-6E02CB804617}" srcOrd="3" destOrd="0" presId="urn:microsoft.com/office/officeart/2008/layout/LinedList"/>
    <dgm:cxn modelId="{79D664F4-075B-2843-9A3B-03DF8FB50D9A}" type="presParOf" srcId="{7F9F6DED-0D17-1D4D-BB5E-6E02CB804617}" destId="{FA4D65E5-D530-504C-B2CB-4B772BCC94C0}" srcOrd="0" destOrd="0" presId="urn:microsoft.com/office/officeart/2008/layout/LinedList"/>
    <dgm:cxn modelId="{9B5278AF-AFD2-7D4B-A49C-0910516E381B}" type="presParOf" srcId="{7F9F6DED-0D17-1D4D-BB5E-6E02CB804617}" destId="{5AD3DFC2-AC19-4840-825B-3F636D854504}" srcOrd="1" destOrd="0" presId="urn:microsoft.com/office/officeart/2008/layout/LinedList"/>
    <dgm:cxn modelId="{C06B0F0C-3F4B-594A-A208-1A584FF915C5}" type="presParOf" srcId="{4B31F51B-70B1-394E-8584-172E003F89C0}" destId="{0466B046-AD3F-8F49-8CF7-80C9899CE2F5}" srcOrd="4" destOrd="0" presId="urn:microsoft.com/office/officeart/2008/layout/LinedList"/>
    <dgm:cxn modelId="{60C37D11-407C-E14A-94A0-E3651EB11013}" type="presParOf" srcId="{4B31F51B-70B1-394E-8584-172E003F89C0}" destId="{0CF3DCDF-2545-5F4C-99E9-BF61D8233DC9}" srcOrd="5" destOrd="0" presId="urn:microsoft.com/office/officeart/2008/layout/LinedList"/>
    <dgm:cxn modelId="{05475210-FBE0-8B4E-97A7-0F98EC43D699}" type="presParOf" srcId="{0CF3DCDF-2545-5F4C-99E9-BF61D8233DC9}" destId="{DC58860A-4CDD-DF40-993A-E523285906F9}" srcOrd="0" destOrd="0" presId="urn:microsoft.com/office/officeart/2008/layout/LinedList"/>
    <dgm:cxn modelId="{78C69640-E310-D543-91FF-0226F7958CDC}" type="presParOf" srcId="{0CF3DCDF-2545-5F4C-99E9-BF61D8233DC9}" destId="{A7F8A4E8-979F-EA4E-B0F5-C0979B9A2CCA}" srcOrd="1" destOrd="0" presId="urn:microsoft.com/office/officeart/2008/layout/LinedList"/>
    <dgm:cxn modelId="{1CE23CF2-CF1B-8440-9CEB-9F1A4365A18A}" type="presParOf" srcId="{4B31F51B-70B1-394E-8584-172E003F89C0}" destId="{CB7F5D84-65AB-9143-84B4-D0483CACBEE1}" srcOrd="6" destOrd="0" presId="urn:microsoft.com/office/officeart/2008/layout/LinedList"/>
    <dgm:cxn modelId="{FBB5F814-8EAD-C14C-BEFE-43FEE163BAAB}" type="presParOf" srcId="{4B31F51B-70B1-394E-8584-172E003F89C0}" destId="{E74285D0-5463-6945-AC8D-639536C357F7}" srcOrd="7" destOrd="0" presId="urn:microsoft.com/office/officeart/2008/layout/LinedList"/>
    <dgm:cxn modelId="{22479F7F-D4B1-6F42-B219-F07065AC5C26}" type="presParOf" srcId="{E74285D0-5463-6945-AC8D-639536C357F7}" destId="{BE09D61D-5A79-D645-B808-75D7CECD8F2A}" srcOrd="0" destOrd="0" presId="urn:microsoft.com/office/officeart/2008/layout/LinedList"/>
    <dgm:cxn modelId="{83D3404B-43CE-9A46-BA7F-7F717711282A}" type="presParOf" srcId="{E74285D0-5463-6945-AC8D-639536C357F7}" destId="{F810C62F-D742-AA49-B96E-EA0E79125176}" srcOrd="1" destOrd="0" presId="urn:microsoft.com/office/officeart/2008/layout/LinedList"/>
    <dgm:cxn modelId="{ED2F0CB7-88B3-664C-925E-572C92EA3E6E}" type="presParOf" srcId="{4B31F51B-70B1-394E-8584-172E003F89C0}" destId="{E741A1E2-557A-914B-82E2-59E737F71A74}" srcOrd="8" destOrd="0" presId="urn:microsoft.com/office/officeart/2008/layout/LinedList"/>
    <dgm:cxn modelId="{7D06C6E0-E70A-FD47-811F-2E405B8015A9}" type="presParOf" srcId="{4B31F51B-70B1-394E-8584-172E003F89C0}" destId="{311FD296-CBC3-064A-8318-33CFD245E515}" srcOrd="9" destOrd="0" presId="urn:microsoft.com/office/officeart/2008/layout/LinedList"/>
    <dgm:cxn modelId="{0A0EF460-E14C-8D4B-8DE3-6C0CABD65A6B}" type="presParOf" srcId="{311FD296-CBC3-064A-8318-33CFD245E515}" destId="{4AB155A1-1DCC-0D4D-A236-ED09DAB7927B}" srcOrd="0" destOrd="0" presId="urn:microsoft.com/office/officeart/2008/layout/LinedList"/>
    <dgm:cxn modelId="{3B5893BF-BD2C-8240-9FF9-182FABA05551}" type="presParOf" srcId="{311FD296-CBC3-064A-8318-33CFD245E515}" destId="{0AE1CB7C-1688-534A-AAB9-FBE32056AE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5C720-FA1E-7641-9443-31D865EDA4CB}">
      <dsp:nvSpPr>
        <dsp:cNvPr id="0" name=""/>
        <dsp:cNvSpPr/>
      </dsp:nvSpPr>
      <dsp:spPr>
        <a:xfrm>
          <a:off x="0" y="444"/>
          <a:ext cx="92647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A7579C-576C-0D48-AA4F-92663776EDD9}">
      <dsp:nvSpPr>
        <dsp:cNvPr id="0" name=""/>
        <dsp:cNvSpPr/>
      </dsp:nvSpPr>
      <dsp:spPr>
        <a:xfrm>
          <a:off x="0" y="444"/>
          <a:ext cx="926473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Moeizame start </a:t>
          </a:r>
          <a:endParaRPr lang="en-US" sz="2000" kern="1200"/>
        </a:p>
      </dsp:txBody>
      <dsp:txXfrm>
        <a:off x="0" y="444"/>
        <a:ext cx="9264738" cy="727712"/>
      </dsp:txXfrm>
    </dsp:sp>
    <dsp:sp modelId="{E4A2B850-2704-C943-8D9A-759DEAF7E7A2}">
      <dsp:nvSpPr>
        <dsp:cNvPr id="0" name=""/>
        <dsp:cNvSpPr/>
      </dsp:nvSpPr>
      <dsp:spPr>
        <a:xfrm>
          <a:off x="0" y="728156"/>
          <a:ext cx="92647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D65E5-D530-504C-B2CB-4B772BCC94C0}">
      <dsp:nvSpPr>
        <dsp:cNvPr id="0" name=""/>
        <dsp:cNvSpPr/>
      </dsp:nvSpPr>
      <dsp:spPr>
        <a:xfrm>
          <a:off x="0" y="728156"/>
          <a:ext cx="926473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Zowel vlak voor de invoering van de wet, als kort daarna </a:t>
          </a:r>
          <a:endParaRPr lang="en-US" sz="2000" kern="1200"/>
        </a:p>
      </dsp:txBody>
      <dsp:txXfrm>
        <a:off x="0" y="728156"/>
        <a:ext cx="9264738" cy="727712"/>
      </dsp:txXfrm>
    </dsp:sp>
    <dsp:sp modelId="{0466B046-AD3F-8F49-8CF7-80C9899CE2F5}">
      <dsp:nvSpPr>
        <dsp:cNvPr id="0" name=""/>
        <dsp:cNvSpPr/>
      </dsp:nvSpPr>
      <dsp:spPr>
        <a:xfrm>
          <a:off x="0" y="1455868"/>
          <a:ext cx="92647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58860A-4CDD-DF40-993A-E523285906F9}">
      <dsp:nvSpPr>
        <dsp:cNvPr id="0" name=""/>
        <dsp:cNvSpPr/>
      </dsp:nvSpPr>
      <dsp:spPr>
        <a:xfrm>
          <a:off x="0" y="1455868"/>
          <a:ext cx="926473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Nog steeds zorginstellingen die nog niet volgens de </a:t>
          </a:r>
          <a:r>
            <a:rPr lang="nl-NL" sz="2000" kern="1200" dirty="0" err="1"/>
            <a:t>Wzd</a:t>
          </a:r>
          <a:r>
            <a:rPr lang="nl-NL" sz="2000" kern="1200" dirty="0"/>
            <a:t> werken</a:t>
          </a:r>
          <a:endParaRPr lang="en-US" sz="2000" kern="1200" dirty="0"/>
        </a:p>
      </dsp:txBody>
      <dsp:txXfrm>
        <a:off x="0" y="1455868"/>
        <a:ext cx="9264738" cy="727712"/>
      </dsp:txXfrm>
    </dsp:sp>
    <dsp:sp modelId="{CB7F5D84-65AB-9143-84B4-D0483CACBEE1}">
      <dsp:nvSpPr>
        <dsp:cNvPr id="0" name=""/>
        <dsp:cNvSpPr/>
      </dsp:nvSpPr>
      <dsp:spPr>
        <a:xfrm>
          <a:off x="0" y="2183581"/>
          <a:ext cx="92647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09D61D-5A79-D645-B808-75D7CECD8F2A}">
      <dsp:nvSpPr>
        <dsp:cNvPr id="0" name=""/>
        <dsp:cNvSpPr/>
      </dsp:nvSpPr>
      <dsp:spPr>
        <a:xfrm>
          <a:off x="0" y="2183581"/>
          <a:ext cx="926473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Grote verschillen tussen zorginstellingen </a:t>
          </a:r>
          <a:endParaRPr lang="en-US" sz="2000" kern="1200"/>
        </a:p>
      </dsp:txBody>
      <dsp:txXfrm>
        <a:off x="0" y="2183581"/>
        <a:ext cx="9264738" cy="727712"/>
      </dsp:txXfrm>
    </dsp:sp>
    <dsp:sp modelId="{E741A1E2-557A-914B-82E2-59E737F71A74}">
      <dsp:nvSpPr>
        <dsp:cNvPr id="0" name=""/>
        <dsp:cNvSpPr/>
      </dsp:nvSpPr>
      <dsp:spPr>
        <a:xfrm>
          <a:off x="0" y="2911293"/>
          <a:ext cx="92647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B155A1-1DCC-0D4D-A236-ED09DAB7927B}">
      <dsp:nvSpPr>
        <dsp:cNvPr id="0" name=""/>
        <dsp:cNvSpPr/>
      </dsp:nvSpPr>
      <dsp:spPr>
        <a:xfrm>
          <a:off x="0" y="2911293"/>
          <a:ext cx="926473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Uitkomsten wetsevaluatie </a:t>
          </a:r>
          <a:r>
            <a:rPr lang="nl-NL" sz="2000" kern="1200" dirty="0" err="1"/>
            <a:t>Wzd</a:t>
          </a:r>
          <a:r>
            <a:rPr lang="nl-NL" sz="2000" kern="1200" dirty="0"/>
            <a:t> ‘lastig’ te duiden; veel focus op administratieve lasten, (te) weinig op goede voorbeelden en rechtsbescherming </a:t>
          </a:r>
          <a:endParaRPr lang="en-US" sz="2000" kern="1200" dirty="0"/>
        </a:p>
      </dsp:txBody>
      <dsp:txXfrm>
        <a:off x="0" y="2911293"/>
        <a:ext cx="9264738" cy="727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59EA-9E68-4B15-ADD3-336A8DAC671A}" type="datetimeFigureOut">
              <a:rPr lang="nl-NL" smtClean="0"/>
              <a:t>04-11-2024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A1BD9-1485-432A-A1B9-E1F7C6F582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11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24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62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545122"/>
            <a:ext cx="12192000" cy="3677628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97498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325836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Enter sub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455BB8EC-FD7C-4339-9B77-EF3A7A679195}"/>
              </a:ext>
            </a:extLst>
          </p:cNvPr>
          <p:cNvGrpSpPr/>
          <p:nvPr userDrawn="1"/>
        </p:nvGrpSpPr>
        <p:grpSpPr>
          <a:xfrm>
            <a:off x="4309680" y="-733"/>
            <a:ext cx="3565908" cy="992921"/>
            <a:chOff x="4309680" y="-733"/>
            <a:chExt cx="3565908" cy="992921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41C2ED93-ADB9-4842-B417-6FB7F6480FF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13238" y="0"/>
              <a:ext cx="3562350" cy="99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7C4B3ED-6D5B-4985-91AE-C72238182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9680" y="-733"/>
              <a:ext cx="3561146" cy="986572"/>
            </a:xfrm>
            <a:custGeom>
              <a:avLst/>
              <a:gdLst>
                <a:gd name="T0" fmla="*/ 0 w 9343"/>
                <a:gd name="T1" fmla="*/ 0 h 3048"/>
                <a:gd name="T2" fmla="*/ 0 w 9343"/>
                <a:gd name="T3" fmla="*/ 2148 h 3048"/>
                <a:gd name="T4" fmla="*/ 900 w 9343"/>
                <a:gd name="T5" fmla="*/ 3048 h 3048"/>
                <a:gd name="T6" fmla="*/ 8443 w 9343"/>
                <a:gd name="T7" fmla="*/ 3048 h 3048"/>
                <a:gd name="T8" fmla="*/ 9343 w 9343"/>
                <a:gd name="T9" fmla="*/ 2148 h 3048"/>
                <a:gd name="T10" fmla="*/ 9343 w 9343"/>
                <a:gd name="T11" fmla="*/ 0 h 3048"/>
                <a:gd name="T12" fmla="*/ 0 w 9343"/>
                <a:gd name="T13" fmla="*/ 0 h 3048"/>
                <a:gd name="connsiteX0" fmla="*/ 0 w 10000"/>
                <a:gd name="connsiteY0" fmla="*/ 0 h 10000"/>
                <a:gd name="connsiteX1" fmla="*/ 0 w 10000"/>
                <a:gd name="connsiteY1" fmla="*/ 7047 h 10000"/>
                <a:gd name="connsiteX2" fmla="*/ 963 w 10000"/>
                <a:gd name="connsiteY2" fmla="*/ 10000 h 10000"/>
                <a:gd name="connsiteX3" fmla="*/ 9037 w 10000"/>
                <a:gd name="connsiteY3" fmla="*/ 10000 h 10000"/>
                <a:gd name="connsiteX4" fmla="*/ 10000 w 10000"/>
                <a:gd name="connsiteY4" fmla="*/ 7047 h 10000"/>
                <a:gd name="connsiteX5" fmla="*/ 10000 w 10000"/>
                <a:gd name="connsiteY5" fmla="*/ 1497 h 10000"/>
                <a:gd name="connsiteX6" fmla="*/ 0 w 10000"/>
                <a:gd name="connsiteY6" fmla="*/ 0 h 10000"/>
                <a:gd name="connsiteX0" fmla="*/ 0 w 10010"/>
                <a:gd name="connsiteY0" fmla="*/ 125 h 8503"/>
                <a:gd name="connsiteX1" fmla="*/ 10 w 10010"/>
                <a:gd name="connsiteY1" fmla="*/ 5550 h 8503"/>
                <a:gd name="connsiteX2" fmla="*/ 973 w 10010"/>
                <a:gd name="connsiteY2" fmla="*/ 8503 h 8503"/>
                <a:gd name="connsiteX3" fmla="*/ 9047 w 10010"/>
                <a:gd name="connsiteY3" fmla="*/ 8503 h 8503"/>
                <a:gd name="connsiteX4" fmla="*/ 10010 w 10010"/>
                <a:gd name="connsiteY4" fmla="*/ 5550 h 8503"/>
                <a:gd name="connsiteX5" fmla="*/ 10010 w 10010"/>
                <a:gd name="connsiteY5" fmla="*/ 0 h 8503"/>
                <a:gd name="connsiteX6" fmla="*/ 0 w 10010"/>
                <a:gd name="connsiteY6" fmla="*/ 125 h 8503"/>
                <a:gd name="connsiteX0" fmla="*/ 0 w 10000"/>
                <a:gd name="connsiteY0" fmla="*/ 37 h 10000"/>
                <a:gd name="connsiteX1" fmla="*/ 10 w 10000"/>
                <a:gd name="connsiteY1" fmla="*/ 6527 h 10000"/>
                <a:gd name="connsiteX2" fmla="*/ 972 w 10000"/>
                <a:gd name="connsiteY2" fmla="*/ 10000 h 10000"/>
                <a:gd name="connsiteX3" fmla="*/ 9038 w 10000"/>
                <a:gd name="connsiteY3" fmla="*/ 10000 h 10000"/>
                <a:gd name="connsiteX4" fmla="*/ 10000 w 10000"/>
                <a:gd name="connsiteY4" fmla="*/ 6527 h 10000"/>
                <a:gd name="connsiteX5" fmla="*/ 10000 w 10000"/>
                <a:gd name="connsiteY5" fmla="*/ 0 h 10000"/>
                <a:gd name="connsiteX6" fmla="*/ 0 w 10000"/>
                <a:gd name="connsiteY6" fmla="*/ 37 h 10000"/>
                <a:gd name="connsiteX0" fmla="*/ 0 w 10000"/>
                <a:gd name="connsiteY0" fmla="*/ 8 h 9971"/>
                <a:gd name="connsiteX1" fmla="*/ 10 w 10000"/>
                <a:gd name="connsiteY1" fmla="*/ 6498 h 9971"/>
                <a:gd name="connsiteX2" fmla="*/ 972 w 10000"/>
                <a:gd name="connsiteY2" fmla="*/ 9971 h 9971"/>
                <a:gd name="connsiteX3" fmla="*/ 9038 w 10000"/>
                <a:gd name="connsiteY3" fmla="*/ 9971 h 9971"/>
                <a:gd name="connsiteX4" fmla="*/ 10000 w 10000"/>
                <a:gd name="connsiteY4" fmla="*/ 6498 h 9971"/>
                <a:gd name="connsiteX5" fmla="*/ 9992 w 10000"/>
                <a:gd name="connsiteY5" fmla="*/ 0 h 9971"/>
                <a:gd name="connsiteX6" fmla="*/ 0 w 10000"/>
                <a:gd name="connsiteY6" fmla="*/ 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971">
                  <a:moveTo>
                    <a:pt x="0" y="8"/>
                  </a:moveTo>
                  <a:cubicBezTo>
                    <a:pt x="3" y="2134"/>
                    <a:pt x="7" y="4372"/>
                    <a:pt x="10" y="6498"/>
                  </a:cubicBezTo>
                  <a:cubicBezTo>
                    <a:pt x="10" y="8416"/>
                    <a:pt x="441" y="9971"/>
                    <a:pt x="972" y="9971"/>
                  </a:cubicBezTo>
                  <a:lnTo>
                    <a:pt x="9038" y="9971"/>
                  </a:lnTo>
                  <a:cubicBezTo>
                    <a:pt x="9569" y="9971"/>
                    <a:pt x="10000" y="8416"/>
                    <a:pt x="10000" y="6498"/>
                  </a:cubicBezTo>
                  <a:cubicBezTo>
                    <a:pt x="9997" y="4332"/>
                    <a:pt x="9995" y="2166"/>
                    <a:pt x="9992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949537F-98A9-4146-8DF4-81598976B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88" y="297838"/>
              <a:ext cx="2790888" cy="50405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3723176" y="1152769"/>
            <a:ext cx="4786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latin typeface="Museo Sans 300"/>
                <a:cs typeface="Museo Sans 300"/>
              </a:rPr>
              <a:t>Amsterdam Public Health</a:t>
            </a:r>
          </a:p>
          <a:p>
            <a:pPr algn="ctr"/>
            <a:r>
              <a:rPr lang="en-US" sz="2000" b="0" i="0" dirty="0">
                <a:solidFill>
                  <a:schemeClr val="bg1"/>
                </a:solidFill>
                <a:latin typeface="Museo Sans 300"/>
                <a:cs typeface="Museo Sans 300"/>
              </a:rPr>
              <a:t>research</a:t>
            </a:r>
            <a:r>
              <a:rPr lang="en-US" sz="2000" b="0" i="0" baseline="0" dirty="0">
                <a:solidFill>
                  <a:schemeClr val="bg1"/>
                </a:solidFill>
                <a:latin typeface="Museo Sans 300"/>
                <a:cs typeface="Museo Sans 300"/>
              </a:rPr>
              <a:t> institute</a:t>
            </a:r>
            <a:endParaRPr lang="en-US" sz="2000" b="0" i="0" dirty="0">
              <a:solidFill>
                <a:schemeClr val="bg1"/>
              </a:solidFill>
              <a:latin typeface="Museo Sans 300"/>
              <a:cs typeface="Museo Sans 300"/>
            </a:endParaRPr>
          </a:p>
        </p:txBody>
      </p:sp>
      <p:pic>
        <p:nvPicPr>
          <p:cNvPr id="8" name="Picture 7" descr="handen Amsterdam Public health pp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87" y="4165599"/>
            <a:ext cx="12279870" cy="2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here.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Or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bullets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</p:spTree>
    <p:extLst>
      <p:ext uri="{BB962C8B-B14F-4D97-AF65-F5344CB8AC3E}">
        <p14:creationId xmlns:p14="http://schemas.microsoft.com/office/powerpoint/2010/main" val="2210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Enter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here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</p:spTree>
    <p:extLst>
      <p:ext uri="{BB962C8B-B14F-4D97-AF65-F5344CB8AC3E}">
        <p14:creationId xmlns:p14="http://schemas.microsoft.com/office/powerpoint/2010/main" val="29827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or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1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it colored bg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or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31945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colored bg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plain</a:t>
            </a:r>
            <a:r>
              <a:rPr lang="nl-NL" dirty="0"/>
              <a:t> tekst or </a:t>
            </a:r>
            <a:r>
              <a:rPr lang="nl-NL" dirty="0" err="1"/>
              <a:t>bullet</a:t>
            </a:r>
            <a:r>
              <a:rPr lang="nl-NL" dirty="0"/>
              <a:t> tekst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bullets</a:t>
            </a:r>
            <a:r>
              <a:rPr lang="nl-NL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4562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ndscape colored bg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handen Amsterdam Public health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92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r>
              <a:rPr lang="nl-NL"/>
              <a:t>Example footer | July 2018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.frederiks@amsterdamumc.n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t="5764" r="15492" b="-1"/>
          <a:stretch/>
        </p:blipFill>
        <p:spPr>
          <a:xfrm>
            <a:off x="3523488" y="224871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62276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Is de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Wzd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daadwerkelijk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r>
              <a:rPr lang="en-US" sz="4800" dirty="0" err="1">
                <a:solidFill>
                  <a:schemeClr val="tx1"/>
                </a:solidFill>
                <a:latin typeface="+mj-lt"/>
              </a:rPr>
              <a:t>een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positieve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ontwikkeling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of ….?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9CBB0D-5C54-4D58-8000-D86D3E690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082848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+mn-lt"/>
              </a:rPr>
              <a:t>Mr.dr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 Brenda Frederiks</a:t>
            </a:r>
            <a:r>
              <a:rPr lang="en-US" sz="2000" noProof="0" dirty="0">
                <a:solidFill>
                  <a:schemeClr val="tx1"/>
                </a:solidFill>
                <a:latin typeface="+mn-lt"/>
              </a:rPr>
              <a:t>|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2000" noProof="0" dirty="0">
                <a:solidFill>
                  <a:schemeClr val="tx1"/>
                </a:solidFill>
                <a:latin typeface="+mn-lt"/>
              </a:rPr>
              <a:t> November 2024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noProof="0" dirty="0">
                <a:solidFill>
                  <a:schemeClr val="tx1"/>
                </a:solidFill>
                <a:latin typeface="+mn-lt"/>
                <a:hlinkClick r:id="rId3"/>
              </a:rPr>
              <a:t>b.frederiks@amsterdamumc.nl</a:t>
            </a:r>
            <a:r>
              <a:rPr lang="en-US" sz="2000" noProof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8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A6D30A48-0F88-3B43-B6DC-7B29480B9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9DA786-DDAA-C94C-A5CC-AB2B0F867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639493"/>
            <a:ext cx="3852041" cy="1901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Wet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zorg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en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dwang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4000" dirty="0">
                <a:solidFill>
                  <a:schemeClr val="tx1"/>
                </a:solidFill>
                <a:latin typeface="+mj-lt"/>
              </a:rPr>
            </a:b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B84AF2-CB49-F34A-BF73-6C3E686E8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+mj-lt"/>
              </a:rPr>
              <a:t>Aanleiding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doelstelling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inhoud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7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076405-DF50-DCC7-8081-05F47385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Aanleiding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2BEA8C-F2A0-D253-C45A-4D4C425B0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Kritiek op de Wet bopz (1994); o.a. terminologie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Vrijheidsbeperking ook bij clienten buiten een ‘bopz-accommodatie’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Vrijheidsbeperking ook bij clienten die vrijwillig zijn opgenomen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Een gezamenlijke wet toch niet passend; de ouderenzorg en zorg aan mensen met een verstandelijke beperking vragen om een ‘eigen’ wet gezien de (onvrijwillige) zorg in deze sectoren </a:t>
            </a:r>
          </a:p>
          <a:p>
            <a:pPr marL="0"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marL="0">
              <a:lnSpc>
                <a:spcPct val="90000"/>
              </a:lnSpc>
              <a:spcAft>
                <a:spcPts val="600"/>
              </a:spcAft>
            </a:pPr>
            <a:r>
              <a:rPr lang="en-US" sz="2000" i="1"/>
              <a:t>Disclaimer: </a:t>
            </a:r>
            <a:r>
              <a:rPr lang="en-US" sz="2000"/>
              <a:t>bovenstaande punten werden in 2000 benoemd, echter de Wzd volgde pas in 2020. Is er echt nog steeds zo’n groot verschil tussen de sectoren?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AE9DA5-9176-0DC3-854B-008A689E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1263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8DD46-A1CB-BD0A-0EA0-014EC01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Doelstelling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81CE30-A477-5DF9-6310-D9BD06F97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0" i="0" u="none" strike="noStrike" dirty="0">
                <a:effectLst/>
              </a:rPr>
              <a:t>De Wet </a:t>
            </a:r>
            <a:r>
              <a:rPr lang="en-US" sz="2400" b="0" i="0" u="none" strike="noStrike" dirty="0" err="1">
                <a:effectLst/>
              </a:rPr>
              <a:t>zorg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en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dwang</a:t>
            </a:r>
            <a:r>
              <a:rPr lang="en-US" sz="2400" b="0" i="0" u="none" strike="noStrike" dirty="0">
                <a:effectLst/>
              </a:rPr>
              <a:t> (</a:t>
            </a:r>
            <a:r>
              <a:rPr lang="en-US" sz="2400" b="0" i="0" u="none" strike="noStrike" dirty="0" err="1">
                <a:effectLst/>
              </a:rPr>
              <a:t>Wzd</a:t>
            </a:r>
            <a:r>
              <a:rPr lang="en-US" sz="2400" b="0" i="0" u="none" strike="noStrike" dirty="0">
                <a:effectLst/>
              </a:rPr>
              <a:t>) </a:t>
            </a:r>
            <a:r>
              <a:rPr lang="en-US" sz="2400" b="0" i="0" u="none" strike="noStrike" dirty="0" err="1">
                <a:effectLst/>
              </a:rPr>
              <a:t>heeft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als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doel</a:t>
            </a:r>
            <a:r>
              <a:rPr lang="en-US" sz="2400" b="0" i="0" u="none" strike="noStrike" dirty="0">
                <a:effectLst/>
              </a:rPr>
              <a:t> het </a:t>
            </a:r>
            <a:r>
              <a:rPr lang="en-US" sz="2400" b="0" i="0" u="none" strike="noStrike" dirty="0" err="1">
                <a:effectLst/>
              </a:rPr>
              <a:t>verbeteren</a:t>
            </a:r>
            <a:r>
              <a:rPr lang="en-US" sz="2400" b="0" i="0" u="none" strike="noStrike" dirty="0">
                <a:effectLst/>
              </a:rPr>
              <a:t> van de </a:t>
            </a:r>
            <a:r>
              <a:rPr lang="en-US" sz="2400" b="0" i="0" u="none" strike="noStrike" dirty="0" err="1">
                <a:effectLst/>
              </a:rPr>
              <a:t>rechtsbescherming</a:t>
            </a:r>
            <a:r>
              <a:rPr lang="en-US" sz="2400" b="0" i="0" u="none" strike="noStrike" dirty="0">
                <a:effectLst/>
              </a:rPr>
              <a:t> van </a:t>
            </a:r>
            <a:r>
              <a:rPr lang="en-US" sz="2400" b="0" i="0" u="none" strike="noStrike" dirty="0" err="1">
                <a:effectLst/>
              </a:rPr>
              <a:t>clienten</a:t>
            </a:r>
            <a:r>
              <a:rPr lang="en-US" sz="2400" b="0" i="0" u="none" strike="noStrike" dirty="0">
                <a:effectLst/>
              </a:rPr>
              <a:t>. </a:t>
            </a: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ACDF4D-D4C1-2930-8D53-18E1C082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8013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722805-84B1-C886-6A35-307772D8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Reikwijdte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Wzd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(1)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744CFD-0263-194C-8EAB-8287E5EDC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3017522"/>
            <a:ext cx="11061628" cy="312465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Psychogeriatrische</a:t>
            </a:r>
            <a:r>
              <a:rPr lang="en-US" sz="2400" dirty="0"/>
              <a:t> </a:t>
            </a:r>
            <a:r>
              <a:rPr lang="en-US" sz="2400" dirty="0" err="1"/>
              <a:t>aandoening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professionele</a:t>
            </a:r>
            <a:r>
              <a:rPr lang="en-US" sz="2400" dirty="0"/>
              <a:t> </a:t>
            </a:r>
            <a:r>
              <a:rPr lang="en-US" sz="2400" dirty="0" err="1"/>
              <a:t>zorg</a:t>
            </a:r>
            <a:r>
              <a:rPr lang="en-US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Gelijkgestelde</a:t>
            </a:r>
            <a:r>
              <a:rPr lang="en-US" sz="2400" dirty="0"/>
              <a:t> </a:t>
            </a:r>
            <a:r>
              <a:rPr lang="en-US" sz="2400" dirty="0" err="1"/>
              <a:t>aandoeningen</a:t>
            </a:r>
            <a:r>
              <a:rPr lang="en-US" sz="2400" dirty="0"/>
              <a:t>: NAH, Korsakov </a:t>
            </a:r>
            <a:r>
              <a:rPr lang="en-US" sz="2400" dirty="0" err="1"/>
              <a:t>en</a:t>
            </a:r>
            <a:r>
              <a:rPr lang="en-US" sz="2400" dirty="0"/>
              <a:t> Huntington (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Wvggz</a:t>
            </a:r>
            <a:r>
              <a:rPr lang="en-US" sz="2400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Psychiatrie</a:t>
            </a:r>
            <a:r>
              <a:rPr lang="en-US" sz="2400" dirty="0"/>
              <a:t> (RM </a:t>
            </a:r>
            <a:r>
              <a:rPr lang="en-US" sz="2400" dirty="0" err="1"/>
              <a:t>onder</a:t>
            </a:r>
            <a:r>
              <a:rPr lang="en-US" sz="2400" dirty="0"/>
              <a:t> </a:t>
            </a:r>
            <a:r>
              <a:rPr lang="en-US" sz="2400" dirty="0" err="1"/>
              <a:t>speciale</a:t>
            </a:r>
            <a:r>
              <a:rPr lang="en-US" sz="2400" dirty="0"/>
              <a:t> </a:t>
            </a:r>
            <a:r>
              <a:rPr lang="en-US" sz="2400" dirty="0" err="1"/>
              <a:t>voorwaarden</a:t>
            </a:r>
            <a:r>
              <a:rPr lang="en-US" sz="2400" dirty="0"/>
              <a:t>)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NB. </a:t>
            </a:r>
            <a:r>
              <a:rPr lang="en-US" sz="2400" dirty="0" err="1"/>
              <a:t>Zowel</a:t>
            </a:r>
            <a:r>
              <a:rPr lang="en-US" sz="2400" dirty="0"/>
              <a:t> </a:t>
            </a:r>
            <a:r>
              <a:rPr lang="en-US" sz="2400" dirty="0" err="1"/>
              <a:t>thuis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in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accommodatie</a:t>
            </a:r>
            <a:r>
              <a:rPr lang="en-US" sz="2400" dirty="0"/>
              <a:t>/</a:t>
            </a:r>
            <a:r>
              <a:rPr lang="en-US" sz="2400" dirty="0" err="1"/>
              <a:t>locatie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CDFE741-A2C7-A7E9-2069-61ECD0CC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november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800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B3D1D-D0B5-3D27-859C-AF7669F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Reikwijdte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CCDAA4-749D-9132-D56E-3B1804E5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1216597"/>
            <a:ext cx="10346268" cy="49255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dirty="0" err="1"/>
              <a:t>Staat</a:t>
            </a:r>
            <a:r>
              <a:rPr lang="en-US" sz="2400" dirty="0"/>
              <a:t> </a:t>
            </a:r>
            <a:r>
              <a:rPr lang="en-US" sz="2400" dirty="0" err="1"/>
              <a:t>dus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van: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wils</a:t>
            </a:r>
            <a:r>
              <a:rPr lang="en-US" sz="2400" dirty="0"/>
              <a:t>(on)</a:t>
            </a:r>
            <a:r>
              <a:rPr lang="en-US" sz="2400" dirty="0" err="1"/>
              <a:t>bekwaamheid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wel</a:t>
            </a:r>
            <a:r>
              <a:rPr lang="en-US" sz="2400" dirty="0"/>
              <a:t> of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onvrijwillige</a:t>
            </a:r>
            <a:r>
              <a:rPr lang="en-US" sz="2400" dirty="0"/>
              <a:t> </a:t>
            </a:r>
            <a:r>
              <a:rPr lang="en-US" sz="2400" dirty="0" err="1"/>
              <a:t>zorg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wel</a:t>
            </a:r>
            <a:r>
              <a:rPr lang="en-US" sz="2400" dirty="0"/>
              <a:t> of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verzet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gedwongen</a:t>
            </a:r>
            <a:r>
              <a:rPr lang="en-US" sz="2400" dirty="0"/>
              <a:t> </a:t>
            </a:r>
            <a:r>
              <a:rPr lang="en-US" sz="2400" dirty="0" err="1"/>
              <a:t>opname</a:t>
            </a:r>
            <a:r>
              <a:rPr lang="en-US" sz="2400" dirty="0"/>
              <a:t> (RM, IBS, </a:t>
            </a:r>
            <a:r>
              <a:rPr lang="en-US" sz="2400" dirty="0" err="1"/>
              <a:t>artikel</a:t>
            </a:r>
            <a:r>
              <a:rPr lang="en-US" sz="2400" dirty="0"/>
              <a:t> 21)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C431EB4-9474-DF78-A152-240A6F63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4652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0A7DF-D3D1-4F1C-2F3F-62ED5705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Kern Wzd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93A3FA-DB97-D888-073F-D0C5A51A2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Definitie</a:t>
            </a:r>
            <a:r>
              <a:rPr lang="en-US" sz="2200" dirty="0"/>
              <a:t> van </a:t>
            </a: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Vormen</a:t>
            </a:r>
            <a:r>
              <a:rPr lang="en-US" sz="2200" dirty="0"/>
              <a:t> van </a:t>
            </a: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Stappenplan</a:t>
            </a:r>
            <a:r>
              <a:rPr lang="en-US" sz="2200" dirty="0"/>
              <a:t> (</a:t>
            </a:r>
            <a:r>
              <a:rPr lang="en-US" sz="2200" dirty="0" err="1"/>
              <a:t>verantwoordelijkheid</a:t>
            </a:r>
            <a:r>
              <a:rPr lang="en-US" sz="2200" dirty="0"/>
              <a:t> </a:t>
            </a:r>
            <a:r>
              <a:rPr lang="en-US" sz="2200" dirty="0" err="1"/>
              <a:t>zorgverantwoordelijke</a:t>
            </a:r>
            <a:r>
              <a:rPr lang="en-US" sz="22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Wzd-functionaris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Visie</a:t>
            </a:r>
            <a:r>
              <a:rPr lang="en-US" sz="2200" dirty="0"/>
              <a:t> op </a:t>
            </a:r>
            <a:r>
              <a:rPr lang="en-US" sz="2200" dirty="0" err="1"/>
              <a:t>afbouw</a:t>
            </a:r>
            <a:r>
              <a:rPr lang="en-US" sz="2200" dirty="0"/>
              <a:t> </a:t>
            </a: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Verantwoordelijkheden</a:t>
            </a:r>
            <a:r>
              <a:rPr lang="en-US" sz="2200" dirty="0"/>
              <a:t> </a:t>
            </a:r>
            <a:r>
              <a:rPr lang="en-US" sz="2200" dirty="0" err="1"/>
              <a:t>voor</a:t>
            </a:r>
            <a:r>
              <a:rPr lang="en-US" sz="2200" dirty="0"/>
              <a:t> </a:t>
            </a:r>
            <a:r>
              <a:rPr lang="en-US" sz="2200" dirty="0" err="1"/>
              <a:t>RvB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RvT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Registratie</a:t>
            </a:r>
            <a:r>
              <a:rPr lang="en-US" sz="2200" dirty="0"/>
              <a:t> IGJ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Klachtrecht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clientenvertrouwenspersoon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45A9B7-10DC-312A-E75B-AC460A5D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5488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9A0BB2-97D0-FE49-80B2-2A79FE64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Onvrijwillige zorg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BD10FE-3D86-9098-E422-E49922A04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2633473"/>
            <a:ext cx="9941319" cy="35087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9 </a:t>
            </a:r>
            <a:r>
              <a:rPr lang="en-US" sz="2400" dirty="0" err="1"/>
              <a:t>vormen</a:t>
            </a:r>
            <a:r>
              <a:rPr lang="en-US" sz="2400" dirty="0"/>
              <a:t> van </a:t>
            </a:r>
            <a:r>
              <a:rPr lang="en-US" sz="2400" dirty="0" err="1"/>
              <a:t>onvrijwillige</a:t>
            </a:r>
            <a:r>
              <a:rPr lang="en-US" sz="2400" dirty="0"/>
              <a:t> </a:t>
            </a:r>
            <a:r>
              <a:rPr lang="en-US" sz="2400" dirty="0" err="1"/>
              <a:t>zorg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Alleen</a:t>
            </a:r>
            <a:r>
              <a:rPr lang="en-US" sz="2400" dirty="0"/>
              <a:t> </a:t>
            </a:r>
            <a:r>
              <a:rPr lang="en-US" sz="2400" dirty="0" err="1"/>
              <a:t>onvrijwillig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er </a:t>
            </a:r>
            <a:r>
              <a:rPr lang="en-US" sz="2400" i="1" dirty="0" err="1"/>
              <a:t>verzet</a:t>
            </a:r>
            <a:r>
              <a:rPr lang="en-US" sz="2400" dirty="0"/>
              <a:t> is van client of </a:t>
            </a:r>
            <a:r>
              <a:rPr lang="en-US" sz="2400" dirty="0" err="1"/>
              <a:t>vertegenwoordiger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Verzet</a:t>
            </a:r>
            <a:r>
              <a:rPr lang="en-US" sz="2400" dirty="0"/>
              <a:t> overruled de </a:t>
            </a:r>
            <a:r>
              <a:rPr lang="en-US" sz="2400" dirty="0" err="1"/>
              <a:t>mening</a:t>
            </a:r>
            <a:r>
              <a:rPr lang="en-US" sz="2400" dirty="0"/>
              <a:t>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vertegenwoordiger</a:t>
            </a:r>
            <a:r>
              <a:rPr lang="en-US" sz="2400" dirty="0"/>
              <a:t> (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mentor of curator)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Client </a:t>
            </a:r>
            <a:r>
              <a:rPr lang="en-US" sz="2400" dirty="0" err="1"/>
              <a:t>wilsbekwaam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zake</a:t>
            </a:r>
            <a:r>
              <a:rPr lang="en-US" sz="2400" dirty="0"/>
              <a:t>, dan </a:t>
            </a:r>
            <a:r>
              <a:rPr lang="en-US" sz="2400" dirty="0" err="1"/>
              <a:t>doet</a:t>
            </a:r>
            <a:r>
              <a:rPr lang="en-US" sz="2400" dirty="0"/>
              <a:t> </a:t>
            </a:r>
            <a:r>
              <a:rPr lang="en-US" sz="2400" dirty="0" err="1"/>
              <a:t>verzet</a:t>
            </a:r>
            <a:r>
              <a:rPr lang="en-US" sz="2400" dirty="0"/>
              <a:t>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vertegenwoordiger</a:t>
            </a:r>
            <a:r>
              <a:rPr lang="en-US" sz="2400" dirty="0"/>
              <a:t> er </a:t>
            </a:r>
            <a:r>
              <a:rPr lang="en-US" sz="2400" dirty="0" err="1"/>
              <a:t>niet</a:t>
            </a:r>
            <a:r>
              <a:rPr lang="en-US" sz="2400" dirty="0"/>
              <a:t> toe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B04F3E-9FE0-E7CE-4B9B-68B0B835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078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61C550-33AE-2A45-8F03-5F407798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 waarborgen bij geen verzet bij drie vormen van zorg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3DE0A6E9-97F0-D34C-9F6E-BB3C912C04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65" y="858525"/>
            <a:ext cx="6204650" cy="521190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E72117-A888-F142-B5FB-F50E695E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Rechtsbescherming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4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845DEB-882F-659A-0754-C8793D6B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Rechtsbescherming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clienten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80651C-6A5E-A4EE-8EAF-D463D4C62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60" y="2599509"/>
            <a:ext cx="10491374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Clienten</a:t>
            </a:r>
            <a:r>
              <a:rPr lang="en-US" sz="2200" dirty="0"/>
              <a:t> </a:t>
            </a:r>
            <a:r>
              <a:rPr lang="en-US" sz="2200" dirty="0" err="1"/>
              <a:t>wijzen</a:t>
            </a:r>
            <a:r>
              <a:rPr lang="en-US" sz="2200" dirty="0"/>
              <a:t> op </a:t>
            </a:r>
            <a:r>
              <a:rPr lang="en-US" sz="2200" dirty="0" err="1"/>
              <a:t>hun</a:t>
            </a:r>
            <a:r>
              <a:rPr lang="en-US" sz="2200" dirty="0"/>
              <a:t> </a:t>
            </a:r>
            <a:r>
              <a:rPr lang="en-US" sz="2200" dirty="0" err="1"/>
              <a:t>rechten</a:t>
            </a:r>
            <a:r>
              <a:rPr lang="en-US" sz="2200" dirty="0"/>
              <a:t>. Nu </a:t>
            </a:r>
            <a:r>
              <a:rPr lang="en-US" sz="2200" dirty="0" err="1"/>
              <a:t>bij</a:t>
            </a:r>
            <a:r>
              <a:rPr lang="en-US" sz="2200" dirty="0"/>
              <a:t> de start van de </a:t>
            </a:r>
            <a:r>
              <a:rPr lang="en-US" sz="2200" dirty="0" err="1"/>
              <a:t>zorg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bij</a:t>
            </a:r>
            <a:r>
              <a:rPr lang="en-US" sz="2200" dirty="0"/>
              <a:t> </a:t>
            </a:r>
            <a:r>
              <a:rPr lang="en-US" sz="2200" dirty="0" err="1"/>
              <a:t>noodsituaties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Altijd</a:t>
            </a:r>
            <a:r>
              <a:rPr lang="en-US" sz="2200" dirty="0"/>
              <a:t> </a:t>
            </a:r>
            <a:r>
              <a:rPr lang="en-US" sz="2200" dirty="0" err="1"/>
              <a:t>toegang</a:t>
            </a:r>
            <a:r>
              <a:rPr lang="en-US" sz="2200" dirty="0"/>
              <a:t> tot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clientenvertrouwenspersoon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Client </a:t>
            </a:r>
            <a:r>
              <a:rPr lang="en-US" sz="2200" dirty="0" err="1"/>
              <a:t>rol</a:t>
            </a:r>
            <a:r>
              <a:rPr lang="en-US" sz="2200" dirty="0"/>
              <a:t> van </a:t>
            </a:r>
            <a:r>
              <a:rPr lang="en-US" sz="2200" dirty="0" err="1"/>
              <a:t>betekenis</a:t>
            </a:r>
            <a:r>
              <a:rPr lang="en-US" sz="2200" dirty="0"/>
              <a:t> </a:t>
            </a:r>
            <a:r>
              <a:rPr lang="en-US" sz="2200" dirty="0" err="1"/>
              <a:t>bij</a:t>
            </a:r>
            <a:r>
              <a:rPr lang="en-US" sz="2200" dirty="0"/>
              <a:t> het </a:t>
            </a:r>
            <a:r>
              <a:rPr lang="en-US" sz="2200" dirty="0" err="1"/>
              <a:t>stappenplan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Speciale</a:t>
            </a:r>
            <a:r>
              <a:rPr lang="en-US" sz="2200" dirty="0"/>
              <a:t> </a:t>
            </a:r>
            <a:r>
              <a:rPr lang="en-US" sz="2200" dirty="0" err="1"/>
              <a:t>klachtenprocedure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22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94F525-67E7-A7B7-AFC3-B6019CBE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0403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C99D1AB-0C2D-4DD9-B88A-B6369D90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3C516B-1529-8D4C-94DD-588357BB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72905"/>
            <a:ext cx="3892732" cy="4305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Programma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24D804-EC7E-3840-AC15-130BA99C7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1665" y="1372904"/>
            <a:ext cx="5813511" cy="5438741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Inleiding (nieuwsberichten)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VN-verdrag handicap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Wet zorg en dwang: aanleiding, doelstelling en inhoud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Rechtsbescherming </a:t>
            </a:r>
            <a:r>
              <a:rPr lang="nl-NL" sz="2000" dirty="0" err="1"/>
              <a:t>clienten</a:t>
            </a:r>
            <a:r>
              <a:rPr lang="nl-NL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Bestuurlijk akkoord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Tegenstrijdigheden in rapporten: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Wetsevaluatie </a:t>
            </a:r>
            <a:r>
              <a:rPr lang="nl-NL" sz="2000" dirty="0" err="1"/>
              <a:t>Wzd</a:t>
            </a:r>
            <a:r>
              <a:rPr lang="nl-NL" sz="2000" dirty="0"/>
              <a:t> en rapporten IGJ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Open deuren beleid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000" dirty="0"/>
              <a:t>Lessen voor de toekomst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0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br>
              <a:rPr lang="nl-NL" sz="2000" dirty="0"/>
            </a:br>
            <a:br>
              <a:rPr lang="en-US" sz="2000" dirty="0"/>
            </a:br>
            <a:r>
              <a:rPr lang="en-US" sz="2000" dirty="0"/>
              <a:t>	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D3B06CA-3684-F348-97B5-2552569C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10" y="6492240"/>
            <a:ext cx="44474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nl-NL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november 2024</a:t>
            </a:r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958294-AD81-ABB5-0384-C3BB75EC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Weerstand rondom KCOZ en cvp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197248-E1F1-08DB-D96A-1D48F2200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Client mag niet direct klagen bij KCOZ, maar via zorgaanbieder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Cvp nog niet overal welkom; soms wat weerstand bij zorgverleners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Cvp niet altijd inzage in dossier client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Uitspraken KCOZ zeer waardevolle jurisprudentie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AFF2E2-778D-19DC-98BA-79DACF3D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4242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4FAA6-C77B-755D-8DBA-D77E9DE8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Specifiek thema: huisregels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075C0-FCEE-789D-E9BB-CFC2BC78F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Klagen over huisregels: nu nog de WKKGZ </a:t>
            </a:r>
          </a:p>
          <a:p>
            <a:pPr marL="0"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Huisregels </a:t>
            </a:r>
            <a:r>
              <a:rPr lang="en-US" sz="2200" i="1"/>
              <a:t>alleen</a:t>
            </a:r>
            <a:r>
              <a:rPr lang="en-US" sz="2200"/>
              <a:t> over de ordelijke gang van zaken of veiligheid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Roken en alcohol: mogen </a:t>
            </a:r>
            <a:r>
              <a:rPr lang="en-US" sz="2200" i="1" u="sng"/>
              <a:t>niet</a:t>
            </a:r>
            <a:r>
              <a:rPr lang="en-US" sz="2200"/>
              <a:t> in de huisregels, wel als client overlast veroorzaakt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Gesloten deur: mag ook niet in de huisregels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C78E8B-C84D-1967-57CE-369C3E04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6977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Bestuurlijk akkoord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9A8BB9-02E0-E0A9-0866-658B6B2C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Bestuurlijk akkoord (2)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F091F7-7250-189F-DC9F-E41602E00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418" y="552091"/>
            <a:ext cx="6760782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Geen</a:t>
            </a:r>
            <a:r>
              <a:rPr lang="en-US" sz="2200" dirty="0"/>
              <a:t> wet, maar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akkoord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Stappenplan</a:t>
            </a:r>
            <a:r>
              <a:rPr lang="en-US" sz="2200" dirty="0"/>
              <a:t> </a:t>
            </a:r>
            <a:r>
              <a:rPr lang="en-US" sz="2200" dirty="0" err="1"/>
              <a:t>meer</a:t>
            </a:r>
            <a:r>
              <a:rPr lang="en-US" sz="2200" dirty="0"/>
              <a:t> op </a:t>
            </a:r>
            <a:r>
              <a:rPr lang="en-US" sz="2200" dirty="0" err="1"/>
              <a:t>maat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Termijnen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meer</a:t>
            </a:r>
            <a:r>
              <a:rPr lang="en-US" sz="2200" dirty="0"/>
              <a:t> 3 </a:t>
            </a:r>
            <a:r>
              <a:rPr lang="en-US" sz="2200" dirty="0" err="1"/>
              <a:t>maanden</a:t>
            </a:r>
            <a:r>
              <a:rPr lang="en-US" sz="2200" dirty="0"/>
              <a:t> maar </a:t>
            </a:r>
            <a:r>
              <a:rPr lang="en-US" sz="2200" dirty="0" err="1"/>
              <a:t>maximaal</a:t>
            </a:r>
            <a:r>
              <a:rPr lang="en-US" sz="2200" dirty="0"/>
              <a:t> 6 </a:t>
            </a:r>
            <a:r>
              <a:rPr lang="en-US" sz="2200" dirty="0" err="1"/>
              <a:t>maanden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Betrokkenheid</a:t>
            </a:r>
            <a:r>
              <a:rPr lang="en-US" sz="2200" dirty="0"/>
              <a:t> client </a:t>
            </a:r>
            <a:r>
              <a:rPr lang="en-US" sz="2200" dirty="0" err="1"/>
              <a:t>en</a:t>
            </a:r>
            <a:r>
              <a:rPr lang="en-US" sz="2200" dirty="0"/>
              <a:t>/of </a:t>
            </a:r>
            <a:r>
              <a:rPr lang="en-US" sz="2200" dirty="0" err="1"/>
              <a:t>vertegenwoordiger</a:t>
            </a:r>
            <a:r>
              <a:rPr lang="en-US" sz="2200" dirty="0"/>
              <a:t>; </a:t>
            </a:r>
            <a:r>
              <a:rPr lang="en-US" sz="2200" dirty="0" err="1"/>
              <a:t>zij</a:t>
            </a:r>
            <a:r>
              <a:rPr lang="en-US" sz="2200" dirty="0"/>
              <a:t> </a:t>
            </a:r>
            <a:r>
              <a:rPr lang="en-US" sz="2200" dirty="0" err="1"/>
              <a:t>moeten</a:t>
            </a:r>
            <a:r>
              <a:rPr lang="en-US" sz="2200" dirty="0"/>
              <a:t> </a:t>
            </a:r>
            <a:r>
              <a:rPr lang="en-US" sz="2200" dirty="0" err="1"/>
              <a:t>worden</a:t>
            </a:r>
            <a:r>
              <a:rPr lang="en-US" sz="2200" dirty="0"/>
              <a:t> </a:t>
            </a:r>
            <a:r>
              <a:rPr lang="en-US" sz="2200" dirty="0" err="1"/>
              <a:t>meegenomen</a:t>
            </a:r>
            <a:r>
              <a:rPr lang="en-US" sz="2200" dirty="0"/>
              <a:t> in het </a:t>
            </a:r>
            <a:r>
              <a:rPr lang="en-US" sz="2200" dirty="0" err="1"/>
              <a:t>proces</a:t>
            </a:r>
            <a:r>
              <a:rPr lang="en-US" sz="2200" dirty="0"/>
              <a:t> van het </a:t>
            </a:r>
            <a:r>
              <a:rPr lang="en-US" sz="2200" dirty="0" err="1"/>
              <a:t>stappenplan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Client </a:t>
            </a:r>
            <a:r>
              <a:rPr lang="en-US" sz="2200" dirty="0" err="1"/>
              <a:t>en</a:t>
            </a:r>
            <a:r>
              <a:rPr lang="en-US" sz="2200" dirty="0"/>
              <a:t>/of </a:t>
            </a:r>
            <a:r>
              <a:rPr lang="en-US" sz="2200" dirty="0" err="1"/>
              <a:t>vertegenwoordiger</a:t>
            </a:r>
            <a:r>
              <a:rPr lang="en-US" sz="2200" dirty="0"/>
              <a:t> </a:t>
            </a:r>
            <a:r>
              <a:rPr lang="en-US" sz="2200" dirty="0" err="1"/>
              <a:t>wijzen</a:t>
            </a:r>
            <a:r>
              <a:rPr lang="en-US" sz="2200" dirty="0"/>
              <a:t> op </a:t>
            </a:r>
            <a:r>
              <a:rPr lang="en-US" sz="2200" dirty="0" err="1"/>
              <a:t>zijn</a:t>
            </a:r>
            <a:r>
              <a:rPr lang="en-US" sz="2200" dirty="0"/>
              <a:t> of </a:t>
            </a:r>
            <a:r>
              <a:rPr lang="en-US" sz="2200" dirty="0" err="1"/>
              <a:t>haar</a:t>
            </a:r>
            <a:r>
              <a:rPr lang="en-US" sz="2200" dirty="0"/>
              <a:t> </a:t>
            </a:r>
            <a:r>
              <a:rPr lang="en-US" sz="2200" dirty="0" err="1"/>
              <a:t>rechten</a:t>
            </a:r>
            <a:r>
              <a:rPr lang="en-US" sz="2200" dirty="0"/>
              <a:t>; </a:t>
            </a:r>
            <a:r>
              <a:rPr lang="en-US" sz="2200" dirty="0" err="1"/>
              <a:t>zij</a:t>
            </a:r>
            <a:r>
              <a:rPr lang="en-US" sz="2200" dirty="0"/>
              <a:t> </a:t>
            </a:r>
            <a:r>
              <a:rPr lang="en-US" sz="2200" dirty="0" err="1"/>
              <a:t>mogen</a:t>
            </a:r>
            <a:r>
              <a:rPr lang="en-US" sz="2200" dirty="0"/>
              <a:t>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zelf</a:t>
            </a:r>
            <a:r>
              <a:rPr lang="en-US" sz="2200" dirty="0"/>
              <a:t> </a:t>
            </a:r>
            <a:r>
              <a:rPr lang="en-US" sz="2200" dirty="0" err="1"/>
              <a:t>eerder</a:t>
            </a:r>
            <a:r>
              <a:rPr lang="en-US" sz="2200" dirty="0"/>
              <a:t> om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evaluatie</a:t>
            </a:r>
            <a:r>
              <a:rPr lang="en-US" sz="2200" dirty="0"/>
              <a:t> </a:t>
            </a:r>
            <a:r>
              <a:rPr lang="en-US" sz="2200" dirty="0" err="1"/>
              <a:t>vragen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Betrokkenheid</a:t>
            </a:r>
            <a:r>
              <a:rPr lang="en-US" sz="2200" dirty="0"/>
              <a:t> </a:t>
            </a:r>
            <a:r>
              <a:rPr lang="en-US" sz="2200" dirty="0" err="1"/>
              <a:t>cvp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200" dirty="0" err="1"/>
              <a:t>Helaas</a:t>
            </a:r>
            <a:r>
              <a:rPr lang="en-US" sz="2200" dirty="0"/>
              <a:t> </a:t>
            </a:r>
            <a:r>
              <a:rPr lang="en-US" sz="2200" dirty="0" err="1"/>
              <a:t>geven</a:t>
            </a:r>
            <a:r>
              <a:rPr lang="en-US" sz="2200" dirty="0"/>
              <a:t> VGN/</a:t>
            </a:r>
            <a:r>
              <a:rPr lang="en-US" sz="2200" dirty="0" err="1"/>
              <a:t>Actiz</a:t>
            </a:r>
            <a:r>
              <a:rPr lang="en-US" sz="2200" dirty="0"/>
              <a:t> er </a:t>
            </a:r>
            <a:r>
              <a:rPr lang="en-US" sz="2200" dirty="0" err="1"/>
              <a:t>toch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eigen </a:t>
            </a:r>
            <a:r>
              <a:rPr lang="en-US" sz="2200" dirty="0" err="1"/>
              <a:t>draai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…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BC619A-B3E4-A270-10A6-68300E17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3484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976B98-59DF-62F2-3DDF-89135662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Bestuurlijk akkoord (3)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27CC25A8-6C3F-93A2-FE4E-BDE19E4E4E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54095"/>
            <a:ext cx="7214616" cy="5122377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FAD21D-EA94-AAED-6F95-1A2C838D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7378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Tegenstrijdigheden in rapporten:</a:t>
            </a:r>
            <a:b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b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Wetsevaluatie Wzd en rapporten IGJ </a:t>
            </a:r>
            <a:b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9FE68FB-2B61-25E5-C5E6-59E1AD4A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Rapporten afgelopen jaren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3140AA1-3745-FA74-DA1A-BCA9E7B8A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Eerste</a:t>
            </a:r>
            <a:r>
              <a:rPr lang="en-US" sz="2200" dirty="0"/>
              <a:t> </a:t>
            </a:r>
            <a:r>
              <a:rPr lang="en-US" sz="2200" dirty="0" err="1"/>
              <a:t>wetsevaluatie</a:t>
            </a:r>
            <a:r>
              <a:rPr lang="en-US" sz="2200" dirty="0"/>
              <a:t> </a:t>
            </a:r>
            <a:r>
              <a:rPr lang="en-US" sz="2200" dirty="0" err="1"/>
              <a:t>Wzd</a:t>
            </a:r>
            <a:r>
              <a:rPr lang="en-US" sz="2200" dirty="0"/>
              <a:t> (2021 </a:t>
            </a:r>
            <a:r>
              <a:rPr lang="en-US" sz="2200" dirty="0" err="1"/>
              <a:t>en</a:t>
            </a:r>
            <a:r>
              <a:rPr lang="en-US" sz="2200" dirty="0"/>
              <a:t> 2022): </a:t>
            </a:r>
            <a:r>
              <a:rPr lang="en-US" sz="2200" dirty="0" err="1"/>
              <a:t>mislukken</a:t>
            </a:r>
            <a:r>
              <a:rPr lang="en-US" sz="2200" dirty="0"/>
              <a:t> van de </a:t>
            </a:r>
            <a:r>
              <a:rPr lang="en-US" sz="2200" dirty="0" err="1"/>
              <a:t>Wzd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Echter</a:t>
            </a:r>
            <a:r>
              <a:rPr lang="en-US" sz="2200" dirty="0"/>
              <a:t>, 2020 was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overgangsjaar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daarna</a:t>
            </a:r>
            <a:r>
              <a:rPr lang="en-US" sz="2200" dirty="0"/>
              <a:t> </a:t>
            </a:r>
            <a:r>
              <a:rPr lang="en-US" sz="2200" dirty="0" err="1"/>
              <a:t>heeft</a:t>
            </a:r>
            <a:r>
              <a:rPr lang="en-US" sz="2200" dirty="0"/>
              <a:t> IGJ </a:t>
            </a:r>
            <a:r>
              <a:rPr lang="en-US" sz="2200" dirty="0" err="1"/>
              <a:t>zich</a:t>
            </a:r>
            <a:r>
              <a:rPr lang="en-US" sz="2200" dirty="0"/>
              <a:t> </a:t>
            </a:r>
            <a:r>
              <a:rPr lang="en-US" sz="2200" dirty="0" err="1"/>
              <a:t>gericht</a:t>
            </a:r>
            <a:r>
              <a:rPr lang="en-US" sz="2200" dirty="0"/>
              <a:t> op </a:t>
            </a:r>
            <a:r>
              <a:rPr lang="en-US" sz="2200" dirty="0" err="1"/>
              <a:t>stimuleren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adviseren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IGJ </a:t>
            </a:r>
            <a:r>
              <a:rPr lang="en-US" sz="2200" dirty="0" err="1"/>
              <a:t>komt</a:t>
            </a:r>
            <a:r>
              <a:rPr lang="en-US" sz="2200" dirty="0"/>
              <a:t> in 2024 met twee </a:t>
            </a:r>
            <a:r>
              <a:rPr lang="en-US" sz="2200" dirty="0" err="1"/>
              <a:t>publicaties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Clientenorganisaties</a:t>
            </a:r>
            <a:r>
              <a:rPr lang="en-US" sz="2200" dirty="0"/>
              <a:t> (2024): </a:t>
            </a:r>
            <a:r>
              <a:rPr lang="en-US" sz="2200" dirty="0" err="1"/>
              <a:t>onbekendheid</a:t>
            </a:r>
            <a:r>
              <a:rPr lang="en-US" sz="2200" dirty="0"/>
              <a:t> met de </a:t>
            </a:r>
            <a:r>
              <a:rPr lang="en-US" sz="2200" dirty="0" err="1"/>
              <a:t>Wzd</a:t>
            </a:r>
            <a:r>
              <a:rPr lang="en-US" sz="2200" dirty="0"/>
              <a:t> </a:t>
            </a:r>
            <a:r>
              <a:rPr lang="en-US" sz="2200" dirty="0" err="1"/>
              <a:t>brengt</a:t>
            </a:r>
            <a:r>
              <a:rPr lang="en-US" sz="2200" dirty="0"/>
              <a:t> </a:t>
            </a:r>
            <a:r>
              <a:rPr lang="en-US" sz="2200" dirty="0" err="1"/>
              <a:t>grondrechten</a:t>
            </a:r>
            <a:r>
              <a:rPr lang="en-US" sz="2200" dirty="0"/>
              <a:t> van </a:t>
            </a:r>
            <a:r>
              <a:rPr lang="en-US" sz="2200" dirty="0" err="1"/>
              <a:t>clienten</a:t>
            </a:r>
            <a:r>
              <a:rPr lang="en-US" sz="2200" dirty="0"/>
              <a:t> in </a:t>
            </a:r>
            <a:r>
              <a:rPr lang="en-US" sz="2200" dirty="0" err="1"/>
              <a:t>gevaar</a:t>
            </a:r>
            <a:r>
              <a:rPr lang="en-US" sz="220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B5DC2-41EE-51BD-0A68-8DAA3F15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0914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0C3743-9773-5F10-387C-498EC8B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IGJ (2024)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94DE8-93A5-6462-21A5-2B04EF4DF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Grote </a:t>
            </a:r>
            <a:r>
              <a:rPr lang="en-US" sz="2200" dirty="0" err="1"/>
              <a:t>verschillen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zorgaanbieders</a:t>
            </a:r>
            <a:r>
              <a:rPr lang="en-US" sz="2200" dirty="0"/>
              <a:t>: in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deel</a:t>
            </a:r>
            <a:r>
              <a:rPr lang="en-US" sz="2200" dirty="0"/>
              <a:t> van de </a:t>
            </a:r>
            <a:r>
              <a:rPr lang="en-US" sz="2200" dirty="0" err="1"/>
              <a:t>zorginstellingen</a:t>
            </a:r>
            <a:r>
              <a:rPr lang="en-US" sz="2200" dirty="0"/>
              <a:t> </a:t>
            </a:r>
            <a:r>
              <a:rPr lang="en-US" sz="2200" dirty="0" err="1"/>
              <a:t>gaat</a:t>
            </a:r>
            <a:r>
              <a:rPr lang="en-US" sz="2200" dirty="0"/>
              <a:t> het </a:t>
            </a:r>
            <a:r>
              <a:rPr lang="en-US" sz="2200" dirty="0" err="1"/>
              <a:t>goed</a:t>
            </a:r>
            <a:r>
              <a:rPr lang="en-US" sz="2200" dirty="0"/>
              <a:t>, in </a:t>
            </a:r>
            <a:r>
              <a:rPr lang="en-US" sz="2200" dirty="0" err="1"/>
              <a:t>andere</a:t>
            </a:r>
            <a:r>
              <a:rPr lang="en-US" sz="2200" dirty="0"/>
              <a:t> </a:t>
            </a:r>
            <a:r>
              <a:rPr lang="en-US" sz="2200" dirty="0" err="1"/>
              <a:t>instellingen</a:t>
            </a:r>
            <a:r>
              <a:rPr lang="en-US" sz="2200" dirty="0"/>
              <a:t>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te</a:t>
            </a:r>
            <a:r>
              <a:rPr lang="en-US" sz="2200" dirty="0"/>
              <a:t> </a:t>
            </a:r>
            <a:r>
              <a:rPr lang="en-US" sz="2200" dirty="0" err="1"/>
              <a:t>weinig</a:t>
            </a:r>
            <a:r>
              <a:rPr lang="en-US" sz="2200" dirty="0"/>
              <a:t> </a:t>
            </a:r>
            <a:r>
              <a:rPr lang="en-US" sz="2200" dirty="0" err="1"/>
              <a:t>kennis</a:t>
            </a:r>
            <a:r>
              <a:rPr lang="en-US" sz="2200" dirty="0"/>
              <a:t> over de </a:t>
            </a: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r>
              <a:rPr lang="en-US" sz="2200" dirty="0"/>
              <a:t> </a:t>
            </a:r>
            <a:r>
              <a:rPr lang="en-US" sz="2200" dirty="0" err="1"/>
              <a:t>waardoor</a:t>
            </a:r>
            <a:r>
              <a:rPr lang="en-US" sz="2200" dirty="0"/>
              <a:t> </a:t>
            </a: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r>
              <a:rPr lang="en-US" sz="2200" dirty="0"/>
              <a:t>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onvoldoende</a:t>
            </a:r>
            <a:r>
              <a:rPr lang="en-US" sz="2200" dirty="0"/>
              <a:t> </a:t>
            </a:r>
            <a:r>
              <a:rPr lang="en-US" sz="2200" dirty="0" err="1"/>
              <a:t>wordt</a:t>
            </a:r>
            <a:r>
              <a:rPr lang="en-US" sz="2200" dirty="0"/>
              <a:t> </a:t>
            </a:r>
            <a:r>
              <a:rPr lang="en-US" sz="2200" dirty="0" err="1"/>
              <a:t>herkend</a:t>
            </a:r>
            <a:r>
              <a:rPr lang="en-US" sz="2200" dirty="0"/>
              <a:t>, </a:t>
            </a:r>
            <a:r>
              <a:rPr lang="en-US" sz="2200" dirty="0" err="1"/>
              <a:t>maatwerk</a:t>
            </a:r>
            <a:r>
              <a:rPr lang="en-US" sz="2200" dirty="0"/>
              <a:t> </a:t>
            </a:r>
            <a:r>
              <a:rPr lang="en-US" sz="2200" dirty="0" err="1"/>
              <a:t>ontbreekt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(er)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te</a:t>
            </a:r>
            <a:r>
              <a:rPr lang="en-US" sz="2200" dirty="0"/>
              <a:t> </a:t>
            </a:r>
            <a:r>
              <a:rPr lang="en-US" sz="2200" dirty="0" err="1"/>
              <a:t>weinig</a:t>
            </a:r>
            <a:r>
              <a:rPr lang="en-US" sz="2200" dirty="0"/>
              <a:t> </a:t>
            </a:r>
            <a:r>
              <a:rPr lang="en-US" sz="2200" dirty="0" err="1"/>
              <a:t>aandacht</a:t>
            </a:r>
            <a:r>
              <a:rPr lang="en-US" sz="2200" dirty="0"/>
              <a:t> is </a:t>
            </a:r>
            <a:r>
              <a:rPr lang="en-US" sz="2200" dirty="0" err="1"/>
              <a:t>voor</a:t>
            </a:r>
            <a:r>
              <a:rPr lang="en-US" sz="2200" dirty="0"/>
              <a:t> de </a:t>
            </a:r>
            <a:r>
              <a:rPr lang="en-US" sz="2200" dirty="0" err="1"/>
              <a:t>cvp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Hierdoor</a:t>
            </a:r>
            <a:r>
              <a:rPr lang="en-US" sz="2200" dirty="0"/>
              <a:t>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wisselend</a:t>
            </a:r>
            <a:r>
              <a:rPr lang="en-US" sz="2200" dirty="0"/>
              <a:t> </a:t>
            </a:r>
            <a:r>
              <a:rPr lang="en-US" sz="2200" dirty="0" err="1"/>
              <a:t>beeld</a:t>
            </a:r>
            <a:r>
              <a:rPr lang="en-US" sz="2200" dirty="0"/>
              <a:t> in de </a:t>
            </a:r>
            <a:r>
              <a:rPr lang="en-US" sz="2200" dirty="0" err="1"/>
              <a:t>registraties</a:t>
            </a:r>
            <a:r>
              <a:rPr lang="en-US" sz="2200" dirty="0"/>
              <a:t>.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speelt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rol</a:t>
            </a:r>
            <a:r>
              <a:rPr lang="en-US" sz="2200" dirty="0"/>
              <a:t> </a:t>
            </a:r>
            <a:r>
              <a:rPr lang="en-US" sz="2200" dirty="0" err="1"/>
              <a:t>voor</a:t>
            </a:r>
            <a:r>
              <a:rPr lang="en-US" sz="2200" dirty="0"/>
              <a:t> </a:t>
            </a:r>
            <a:r>
              <a:rPr lang="en-US" sz="2200" dirty="0" err="1"/>
              <a:t>wie</a:t>
            </a:r>
            <a:r>
              <a:rPr lang="en-US" sz="2200" dirty="0"/>
              <a:t> </a:t>
            </a:r>
            <a:r>
              <a:rPr lang="en-US" sz="2200" dirty="0" err="1"/>
              <a:t>registreer</a:t>
            </a:r>
            <a:r>
              <a:rPr lang="en-US" sz="2200" dirty="0"/>
              <a:t> je nu </a:t>
            </a:r>
            <a:r>
              <a:rPr lang="en-US" sz="2200" dirty="0" err="1"/>
              <a:t>eigenlijk</a:t>
            </a:r>
            <a:r>
              <a:rPr lang="en-US" sz="2200" dirty="0"/>
              <a:t>? </a:t>
            </a:r>
            <a:r>
              <a:rPr lang="en-US" sz="2200" dirty="0" err="1"/>
              <a:t>Voor</a:t>
            </a:r>
            <a:r>
              <a:rPr lang="en-US" sz="2200" dirty="0"/>
              <a:t> de IGJ of </a:t>
            </a:r>
            <a:r>
              <a:rPr lang="en-US" sz="2200" dirty="0" err="1"/>
              <a:t>toch</a:t>
            </a:r>
            <a:r>
              <a:rPr lang="en-US" sz="2200" dirty="0"/>
              <a:t> om er </a:t>
            </a:r>
            <a:r>
              <a:rPr lang="en-US" sz="2200" dirty="0" err="1"/>
              <a:t>als</a:t>
            </a:r>
            <a:r>
              <a:rPr lang="en-US" sz="2200" dirty="0"/>
              <a:t> </a:t>
            </a:r>
            <a:r>
              <a:rPr lang="en-US" sz="2200" dirty="0" err="1"/>
              <a:t>zorgaanbieder</a:t>
            </a:r>
            <a:r>
              <a:rPr lang="en-US" sz="2200" dirty="0"/>
              <a:t> van </a:t>
            </a:r>
            <a:r>
              <a:rPr lang="en-US" sz="2200" dirty="0" err="1"/>
              <a:t>te</a:t>
            </a:r>
            <a:r>
              <a:rPr lang="en-US" sz="2200" dirty="0"/>
              <a:t> </a:t>
            </a:r>
            <a:r>
              <a:rPr lang="en-US" sz="2200" dirty="0" err="1"/>
              <a:t>leren</a:t>
            </a:r>
            <a:r>
              <a:rPr lang="en-US" sz="2200" dirty="0"/>
              <a:t>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E005D5-7246-04EB-33EF-E91A538C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 </a:t>
            </a:r>
          </a:p>
        </p:txBody>
      </p:sp>
    </p:spTree>
    <p:extLst>
      <p:ext uri="{BB962C8B-B14F-4D97-AF65-F5344CB8AC3E}">
        <p14:creationId xmlns:p14="http://schemas.microsoft.com/office/powerpoint/2010/main" val="19551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700FB4-40C9-2AEB-F9C9-784480E1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Uit rapport IGJ (2024)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4897D-7DCE-25E9-29D8-21E0BD435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De professionals </a:t>
            </a:r>
            <a:r>
              <a:rPr lang="en-US" sz="2200" b="0" i="0" u="none" strike="noStrike" dirty="0" err="1">
                <a:effectLst/>
              </a:rPr>
              <a:t>vertellen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dat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zij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veel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moeite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hebben</a:t>
            </a:r>
            <a:r>
              <a:rPr lang="en-US" sz="2200" b="0" i="0" u="none" strike="noStrike" dirty="0">
                <a:effectLst/>
              </a:rPr>
              <a:t> met de </a:t>
            </a:r>
            <a:r>
              <a:rPr lang="en-US" sz="2200" b="0" i="0" u="none" strike="noStrike" dirty="0" err="1">
                <a:effectLst/>
              </a:rPr>
              <a:t>registraties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dit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ervaren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als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een</a:t>
            </a:r>
            <a:r>
              <a:rPr lang="en-US" sz="2200" b="0" i="0" u="none" strike="noStrike" dirty="0">
                <a:effectLst/>
              </a:rPr>
              <a:t> last. Zij </a:t>
            </a:r>
            <a:r>
              <a:rPr lang="en-US" sz="2200" b="0" i="0" u="none" strike="noStrike" dirty="0" err="1">
                <a:effectLst/>
              </a:rPr>
              <a:t>hebben</a:t>
            </a:r>
            <a:r>
              <a:rPr lang="en-US" sz="2200" b="0" i="0" u="none" strike="noStrike" dirty="0">
                <a:effectLst/>
              </a:rPr>
              <a:t> het dan over de </a:t>
            </a:r>
            <a:r>
              <a:rPr lang="en-US" sz="2200" b="0" i="0" u="none" strike="noStrike" dirty="0" err="1">
                <a:effectLst/>
              </a:rPr>
              <a:t>totale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registratie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voor</a:t>
            </a:r>
            <a:r>
              <a:rPr lang="en-US" sz="2200" b="0" i="0" u="none" strike="noStrike" dirty="0">
                <a:effectLst/>
              </a:rPr>
              <a:t> de </a:t>
            </a:r>
            <a:r>
              <a:rPr lang="en-US" sz="2200" b="0" i="0" u="none" strike="noStrike" dirty="0" err="1">
                <a:effectLst/>
              </a:rPr>
              <a:t>Wzd</a:t>
            </a:r>
            <a:r>
              <a:rPr lang="en-US" sz="2200" b="0" i="0" u="none" strike="noStrike" dirty="0">
                <a:effectLst/>
              </a:rPr>
              <a:t>, </a:t>
            </a:r>
            <a:r>
              <a:rPr lang="en-US" sz="2200" b="0" i="0" u="none" strike="noStrike" dirty="0" err="1">
                <a:effectLst/>
              </a:rPr>
              <a:t>waar</a:t>
            </a:r>
            <a:r>
              <a:rPr lang="en-US" sz="2200" b="0" i="0" u="none" strike="noStrike" dirty="0">
                <a:effectLst/>
              </a:rPr>
              <a:t> de </a:t>
            </a:r>
            <a:r>
              <a:rPr lang="en-US" sz="2200" b="0" i="0" u="none" strike="noStrike" dirty="0" err="1">
                <a:effectLst/>
              </a:rPr>
              <a:t>digitale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overzichten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voor</a:t>
            </a:r>
            <a:r>
              <a:rPr lang="en-US" sz="2200" b="0" i="0" u="none" strike="noStrike" dirty="0">
                <a:effectLst/>
              </a:rPr>
              <a:t> de </a:t>
            </a:r>
            <a:r>
              <a:rPr lang="en-US" sz="2200" b="0" i="0" u="none" strike="noStrike" dirty="0" err="1">
                <a:effectLst/>
              </a:rPr>
              <a:t>inspectie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onderdeel</a:t>
            </a:r>
            <a:r>
              <a:rPr lang="en-US" sz="2200" b="0" i="0" u="none" strike="noStrike" dirty="0">
                <a:effectLst/>
              </a:rPr>
              <a:t> van </a:t>
            </a:r>
            <a:r>
              <a:rPr lang="en-US" sz="2200" b="0" i="0" u="none" strike="noStrike" dirty="0" err="1">
                <a:effectLst/>
              </a:rPr>
              <a:t>zijn</a:t>
            </a:r>
            <a:r>
              <a:rPr lang="en-US" sz="2200" b="0" i="0" u="none" strike="noStrike" dirty="0">
                <a:effectLst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In de </a:t>
            </a:r>
            <a:r>
              <a:rPr lang="en-US" sz="2200" b="0" i="0" u="none" strike="noStrike" dirty="0" err="1">
                <a:effectLst/>
              </a:rPr>
              <a:t>discussie</a:t>
            </a:r>
            <a:r>
              <a:rPr lang="en-US" sz="2200" b="0" i="0" u="none" strike="noStrike" dirty="0">
                <a:effectLst/>
              </a:rPr>
              <a:t> over </a:t>
            </a:r>
            <a:r>
              <a:rPr lang="en-US" sz="2200" b="0" i="0" u="none" strike="noStrike" dirty="0" err="1">
                <a:effectLst/>
              </a:rPr>
              <a:t>administratieve</a:t>
            </a:r>
            <a:r>
              <a:rPr lang="en-US" sz="2200" b="0" i="0" u="none" strike="noStrike" dirty="0">
                <a:effectLst/>
              </a:rPr>
              <a:t> last </a:t>
            </a:r>
            <a:r>
              <a:rPr lang="en-US" sz="2200" b="0" i="0" u="none" strike="noStrike" dirty="0" err="1">
                <a:effectLst/>
              </a:rPr>
              <a:t>bij</a:t>
            </a:r>
            <a:r>
              <a:rPr lang="en-US" sz="2200" b="0" i="0" u="none" strike="noStrike" dirty="0">
                <a:effectLst/>
              </a:rPr>
              <a:t> het </a:t>
            </a:r>
            <a:r>
              <a:rPr lang="en-US" sz="2200" b="0" i="0" u="none" strike="noStrike" dirty="0" err="1">
                <a:effectLst/>
              </a:rPr>
              <a:t>registreren</a:t>
            </a:r>
            <a:r>
              <a:rPr lang="en-US" sz="2200" b="0" i="0" u="none" strike="noStrike" dirty="0">
                <a:effectLst/>
              </a:rPr>
              <a:t> van </a:t>
            </a:r>
            <a:r>
              <a:rPr lang="en-US" sz="2200" b="0" i="0" u="none" strike="noStrike" dirty="0" err="1">
                <a:effectLst/>
              </a:rPr>
              <a:t>gedwongen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zorg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gaven</a:t>
            </a:r>
            <a:r>
              <a:rPr lang="en-US" sz="2200" b="0" i="0" u="none" strike="noStrike" dirty="0">
                <a:effectLst/>
              </a:rPr>
              <a:t> professionals </a:t>
            </a:r>
            <a:r>
              <a:rPr lang="en-US" sz="2200" b="0" i="0" u="none" strike="noStrike" dirty="0" err="1">
                <a:effectLst/>
              </a:rPr>
              <a:t>aan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dat</a:t>
            </a:r>
            <a:r>
              <a:rPr lang="en-US" sz="2200" b="0" i="0" u="none" strike="noStrike" dirty="0">
                <a:effectLst/>
              </a:rPr>
              <a:t> het </a:t>
            </a:r>
            <a:r>
              <a:rPr lang="en-US" sz="2200" b="0" i="0" u="none" strike="noStrike" dirty="0" err="1">
                <a:effectLst/>
              </a:rPr>
              <a:t>wel</a:t>
            </a:r>
            <a:r>
              <a:rPr lang="en-US" sz="2200" b="0" i="0" u="none" strike="noStrike" dirty="0">
                <a:effectLst/>
              </a:rPr>
              <a:t> van </a:t>
            </a:r>
            <a:r>
              <a:rPr lang="en-US" sz="2200" b="0" i="0" u="none" strike="noStrike" dirty="0" err="1">
                <a:effectLst/>
              </a:rPr>
              <a:t>belang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blijft</a:t>
            </a:r>
            <a:r>
              <a:rPr lang="en-US" sz="2200" b="0" i="0" u="none" strike="noStrike" dirty="0">
                <a:effectLst/>
              </a:rPr>
              <a:t> om </a:t>
            </a:r>
            <a:r>
              <a:rPr lang="en-US" sz="2200" b="0" i="0" u="none" strike="noStrike" dirty="0" err="1">
                <a:effectLst/>
              </a:rPr>
              <a:t>gedwongen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zorg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goed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te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registreren</a:t>
            </a:r>
            <a:r>
              <a:rPr lang="en-US" sz="2200" b="0" i="0" u="none" strike="noStrike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De </a:t>
            </a:r>
            <a:r>
              <a:rPr lang="en-US" sz="2200" b="0" i="0" u="none" strike="noStrike" dirty="0" err="1">
                <a:effectLst/>
              </a:rPr>
              <a:t>wijze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waarop</a:t>
            </a:r>
            <a:r>
              <a:rPr lang="en-US" sz="2200" b="0" i="0" u="none" strike="noStrike" dirty="0">
                <a:effectLst/>
              </a:rPr>
              <a:t> nu </a:t>
            </a:r>
            <a:r>
              <a:rPr lang="en-US" sz="2200" b="0" i="0" u="none" strike="noStrike" dirty="0" err="1">
                <a:effectLst/>
              </a:rPr>
              <a:t>geregistreerd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wordt</a:t>
            </a:r>
            <a:r>
              <a:rPr lang="en-US" sz="2200" b="0" i="0" u="none" strike="noStrike" dirty="0">
                <a:effectLst/>
              </a:rPr>
              <a:t>, </a:t>
            </a:r>
            <a:r>
              <a:rPr lang="en-US" sz="2200" b="0" i="0" u="none" strike="noStrike" dirty="0" err="1">
                <a:effectLst/>
              </a:rPr>
              <a:t>kan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beter</a:t>
            </a:r>
            <a:r>
              <a:rPr lang="en-US" sz="2200" b="0" i="0" u="none" strike="noStrike" dirty="0">
                <a:effectLst/>
              </a:rPr>
              <a:t>, maar </a:t>
            </a:r>
            <a:r>
              <a:rPr lang="en-US" sz="2200" b="0" i="0" u="none" strike="noStrike" dirty="0" err="1">
                <a:effectLst/>
              </a:rPr>
              <a:t>gezien</a:t>
            </a:r>
            <a:r>
              <a:rPr lang="en-US" sz="2200" b="0" i="0" u="none" strike="noStrike" dirty="0">
                <a:effectLst/>
              </a:rPr>
              <a:t> het </a:t>
            </a:r>
            <a:r>
              <a:rPr lang="en-US" sz="2200" b="0" i="0" u="none" strike="noStrike" dirty="0" err="1">
                <a:effectLst/>
              </a:rPr>
              <a:t>basale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mensenrecht</a:t>
            </a:r>
            <a:r>
              <a:rPr lang="en-US" sz="2200" b="0" i="0" u="none" strike="noStrike" dirty="0">
                <a:effectLst/>
              </a:rPr>
              <a:t> van </a:t>
            </a:r>
            <a:r>
              <a:rPr lang="en-US" sz="2200" b="0" i="0" u="none" strike="noStrike" dirty="0" err="1">
                <a:effectLst/>
              </a:rPr>
              <a:t>vrijheid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dat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geschonden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wordt</a:t>
            </a:r>
            <a:r>
              <a:rPr lang="en-US" sz="2200" b="0" i="0" u="none" strike="noStrike" dirty="0">
                <a:effectLst/>
              </a:rPr>
              <a:t>, </a:t>
            </a:r>
            <a:r>
              <a:rPr lang="en-US" sz="2200" b="0" i="0" u="none" strike="noStrike" dirty="0" err="1">
                <a:effectLst/>
              </a:rPr>
              <a:t>blijft</a:t>
            </a:r>
            <a:r>
              <a:rPr lang="en-US" sz="2200" b="0" i="0" u="none" strike="noStrike" dirty="0">
                <a:effectLst/>
              </a:rPr>
              <a:t> het van </a:t>
            </a:r>
            <a:r>
              <a:rPr lang="en-US" sz="2200" b="0" i="0" u="none" strike="noStrike" dirty="0" err="1">
                <a:effectLst/>
              </a:rPr>
              <a:t>belang</a:t>
            </a:r>
            <a:r>
              <a:rPr lang="en-US" sz="2200" b="0" i="0" u="none" strike="noStrike" dirty="0">
                <a:effectLst/>
              </a:rPr>
              <a:t> om </a:t>
            </a:r>
            <a:r>
              <a:rPr lang="en-US" sz="2200" b="0" i="0" u="none" strike="noStrike" dirty="0" err="1">
                <a:effectLst/>
              </a:rPr>
              <a:t>zorgvuldig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te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wegen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en</a:t>
            </a:r>
            <a:r>
              <a:rPr lang="en-US" sz="2200" b="0" i="0" u="none" strike="noStrike" dirty="0">
                <a:effectLst/>
              </a:rPr>
              <a:t> vast </a:t>
            </a:r>
            <a:r>
              <a:rPr lang="en-US" sz="2200" b="0" i="0" u="none" strike="noStrike" dirty="0" err="1">
                <a:effectLst/>
              </a:rPr>
              <a:t>te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leggen</a:t>
            </a:r>
            <a:r>
              <a:rPr lang="en-US" sz="2200" b="0" i="0" u="none" strike="noStrike" dirty="0">
                <a:effectLst/>
              </a:rPr>
              <a:t>. Juist </a:t>
            </a:r>
            <a:r>
              <a:rPr lang="en-US" sz="2200" b="0" i="0" u="none" strike="noStrike" dirty="0" err="1">
                <a:effectLst/>
              </a:rPr>
              <a:t>wetgeving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toezicht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hebben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volgens</a:t>
            </a:r>
            <a:r>
              <a:rPr lang="en-US" sz="2200" b="0" i="0" u="none" strike="noStrike" dirty="0">
                <a:effectLst/>
              </a:rPr>
              <a:t> professionals </a:t>
            </a:r>
            <a:r>
              <a:rPr lang="en-US" sz="2200" b="0" i="0" u="none" strike="noStrike" dirty="0" err="1">
                <a:effectLst/>
              </a:rPr>
              <a:t>geholpen</a:t>
            </a:r>
            <a:r>
              <a:rPr lang="en-US" sz="2200" b="0" i="0" u="none" strike="noStrike" dirty="0">
                <a:effectLst/>
              </a:rPr>
              <a:t> om de </a:t>
            </a:r>
            <a:r>
              <a:rPr lang="en-US" sz="2200" b="0" i="0" u="none" strike="noStrike" dirty="0" err="1">
                <a:effectLst/>
              </a:rPr>
              <a:t>bewustwording</a:t>
            </a:r>
            <a:r>
              <a:rPr lang="en-US" sz="2200" b="0" i="0" u="none" strike="noStrike" dirty="0">
                <a:effectLst/>
              </a:rPr>
              <a:t> op het </a:t>
            </a:r>
            <a:r>
              <a:rPr lang="en-US" sz="2200" b="0" i="0" u="none" strike="noStrike" dirty="0" err="1">
                <a:effectLst/>
              </a:rPr>
              <a:t>gebied</a:t>
            </a:r>
            <a:r>
              <a:rPr lang="en-US" sz="2200" b="0" i="0" u="none" strike="noStrike" dirty="0">
                <a:effectLst/>
              </a:rPr>
              <a:t> van </a:t>
            </a:r>
            <a:r>
              <a:rPr lang="en-US" sz="2200" b="0" i="0" u="none" strike="noStrike" dirty="0" err="1">
                <a:effectLst/>
              </a:rPr>
              <a:t>gedwongen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zorg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te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2200" b="0" i="0" u="none" strike="noStrike" dirty="0" err="1">
                <a:effectLst/>
              </a:rPr>
              <a:t>vergroten</a:t>
            </a:r>
            <a:r>
              <a:rPr lang="en-US" sz="2200" b="0" i="0" u="none" strike="noStrike" dirty="0">
                <a:effectLst/>
              </a:rPr>
              <a:t>.</a:t>
            </a:r>
            <a:endParaRPr lang="en-US" sz="22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2F046E-3430-5D27-641D-A67540DF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900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Open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deuren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beleid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Inleiding </a:t>
            </a:r>
          </a:p>
        </p:txBody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1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E75747-DD2D-1ED9-BDA4-65B3E9D6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 deuren 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21CDB6-074A-7310-C6FD-8712FD7B1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5" y="2807208"/>
            <a:ext cx="4269837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Actuele</a:t>
            </a:r>
            <a:r>
              <a:rPr lang="en-US" sz="2200" dirty="0"/>
              <a:t> </a:t>
            </a:r>
            <a:r>
              <a:rPr lang="en-US" sz="2200" dirty="0" err="1"/>
              <a:t>discussie</a:t>
            </a:r>
            <a:r>
              <a:rPr lang="en-US" sz="2200" dirty="0"/>
              <a:t>; </a:t>
            </a:r>
            <a:r>
              <a:rPr lang="en-US" sz="2200" dirty="0" err="1"/>
              <a:t>Wzd</a:t>
            </a:r>
            <a:r>
              <a:rPr lang="en-US" sz="2200" dirty="0"/>
              <a:t> </a:t>
            </a:r>
            <a:r>
              <a:rPr lang="en-US" sz="2200" dirty="0" err="1"/>
              <a:t>stimulerend</a:t>
            </a:r>
            <a:r>
              <a:rPr lang="en-US" sz="2200" dirty="0"/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onder</a:t>
            </a:r>
            <a:r>
              <a:rPr lang="en-US" sz="2200" dirty="0"/>
              <a:t> de Wet </a:t>
            </a:r>
            <a:r>
              <a:rPr lang="en-US" sz="2200" dirty="0" err="1"/>
              <a:t>bopz</a:t>
            </a:r>
            <a:r>
              <a:rPr lang="en-US" sz="2200" dirty="0"/>
              <a:t> </a:t>
            </a:r>
            <a:r>
              <a:rPr lang="en-US" sz="2200" dirty="0" err="1"/>
              <a:t>mochten</a:t>
            </a:r>
            <a:r>
              <a:rPr lang="en-US" sz="2200" dirty="0"/>
              <a:t> </a:t>
            </a:r>
            <a:r>
              <a:rPr lang="en-US" sz="2200" dirty="0" err="1"/>
              <a:t>deuren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zo maar </a:t>
            </a:r>
            <a:r>
              <a:rPr lang="en-US" sz="2200" dirty="0" err="1"/>
              <a:t>dicht</a:t>
            </a:r>
            <a:r>
              <a:rPr lang="en-US" sz="2200" dirty="0"/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Rol</a:t>
            </a:r>
            <a:r>
              <a:rPr lang="en-US" sz="2200" dirty="0"/>
              <a:t> </a:t>
            </a:r>
            <a:r>
              <a:rPr lang="en-US" sz="2200" dirty="0" err="1"/>
              <a:t>voor</a:t>
            </a:r>
            <a:r>
              <a:rPr lang="en-US" sz="2200" dirty="0"/>
              <a:t> de </a:t>
            </a:r>
            <a:r>
              <a:rPr lang="en-US" sz="2200" dirty="0" err="1"/>
              <a:t>overheid</a:t>
            </a:r>
            <a:r>
              <a:rPr lang="en-US" sz="2200" dirty="0"/>
              <a:t>/IGJ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200" dirty="0"/>
              <a:t>Nu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stimulerend</a:t>
            </a:r>
            <a:r>
              <a:rPr lang="en-US" sz="2200" dirty="0"/>
              <a:t> maar </a:t>
            </a:r>
            <a:r>
              <a:rPr lang="en-US" sz="2200" dirty="0" err="1"/>
              <a:t>waarom</a:t>
            </a:r>
            <a:r>
              <a:rPr lang="en-US" sz="2200" dirty="0"/>
              <a:t>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handhavend</a:t>
            </a:r>
            <a:r>
              <a:rPr lang="en-US" sz="2200" dirty="0"/>
              <a:t>?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2200" dirty="0"/>
          </a:p>
        </p:txBody>
      </p:sp>
      <p:pic>
        <p:nvPicPr>
          <p:cNvPr id="6" name="Afbeelding 5" descr="Afbeelding met kleding, tekst, person, persoon&#10;&#10;Automatisch gegenereerde beschrijving">
            <a:extLst>
              <a:ext uri="{FF2B5EF4-FFF2-40B4-BE49-F238E27FC236}">
                <a16:creationId xmlns:a16="http://schemas.microsoft.com/office/drawing/2014/main" id="{B82824B3-B362-CD64-7DEE-5CCC6DA3D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07" y="1667987"/>
            <a:ext cx="6595598" cy="3020376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7875661-7138-73E4-7E61-CC9AD4BD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november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4416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D1887A-D311-7CB5-F664-0561C598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Is dit onvrijwillige zorg?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overdekt, vloer, Vloermateriaal, interieurontwerp&#10;&#10;Automatisch gegenereerde beschrijving">
            <a:extLst>
              <a:ext uri="{FF2B5EF4-FFF2-40B4-BE49-F238E27FC236}">
                <a16:creationId xmlns:a16="http://schemas.microsoft.com/office/drawing/2014/main" id="{C515A692-6A57-388E-AE90-4753FB4180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r="150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67A661-CB36-C759-F84C-634AB675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5 november 2024 </a:t>
            </a:r>
          </a:p>
        </p:txBody>
      </p:sp>
    </p:spTree>
    <p:extLst>
      <p:ext uri="{BB962C8B-B14F-4D97-AF65-F5344CB8AC3E}">
        <p14:creationId xmlns:p14="http://schemas.microsoft.com/office/powerpoint/2010/main" val="3235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A9071E-688E-A741-3EE5-CF7BE6A9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FAQ Open </a:t>
            </a:r>
            <a:r>
              <a:rPr lang="en-US" sz="5400" dirty="0" err="1">
                <a:solidFill>
                  <a:schemeClr val="tx1"/>
                </a:solidFill>
              </a:rPr>
              <a:t>deuren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beleid</a:t>
            </a:r>
            <a:r>
              <a:rPr lang="en-US" sz="5400" dirty="0">
                <a:solidFill>
                  <a:schemeClr val="tx1"/>
                </a:solidFill>
              </a:rPr>
              <a:t> (VGN/ACTIZ)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13BBC2-1D6B-E061-D5C8-67DBA8D30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Mag </a:t>
            </a:r>
            <a:r>
              <a:rPr lang="en-US" sz="2200" dirty="0" err="1"/>
              <a:t>een</a:t>
            </a:r>
            <a:r>
              <a:rPr lang="en-US" sz="2200" dirty="0"/>
              <a:t> patient met </a:t>
            </a:r>
            <a:r>
              <a:rPr lang="en-US" sz="2200" dirty="0" err="1"/>
              <a:t>een</a:t>
            </a:r>
            <a:r>
              <a:rPr lang="en-US" sz="2200" dirty="0"/>
              <a:t> RM de </a:t>
            </a:r>
            <a:r>
              <a:rPr lang="en-US" sz="2200" dirty="0" err="1"/>
              <a:t>locatie</a:t>
            </a:r>
            <a:r>
              <a:rPr lang="en-US" sz="2200" dirty="0"/>
              <a:t> </a:t>
            </a:r>
            <a:r>
              <a:rPr lang="en-US" sz="2200" dirty="0" err="1"/>
              <a:t>verlaten</a:t>
            </a:r>
            <a:r>
              <a:rPr lang="en-US" sz="2200" dirty="0"/>
              <a:t>? </a:t>
            </a:r>
            <a:r>
              <a:rPr lang="en-US" sz="2200" dirty="0" err="1"/>
              <a:t>Bijvoorbeeld</a:t>
            </a:r>
            <a:r>
              <a:rPr lang="en-US" sz="2200" dirty="0"/>
              <a:t> </a:t>
            </a:r>
            <a:r>
              <a:rPr lang="en-US" sz="2200" dirty="0" err="1"/>
              <a:t>naar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voetbalwedstrijd</a:t>
            </a:r>
            <a:r>
              <a:rPr lang="en-US" sz="2200" dirty="0"/>
              <a:t>? Of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dagelijkse</a:t>
            </a:r>
            <a:r>
              <a:rPr lang="en-US" sz="2200" dirty="0"/>
              <a:t> </a:t>
            </a:r>
            <a:r>
              <a:rPr lang="en-US" sz="2200" dirty="0" err="1"/>
              <a:t>wandeling</a:t>
            </a:r>
            <a:r>
              <a:rPr lang="en-US" sz="2200" dirty="0"/>
              <a:t> </a:t>
            </a:r>
            <a:r>
              <a:rPr lang="en-US" sz="2200" dirty="0" err="1"/>
              <a:t>naar</a:t>
            </a:r>
            <a:r>
              <a:rPr lang="en-US" sz="2200" dirty="0"/>
              <a:t> de </a:t>
            </a:r>
            <a:r>
              <a:rPr lang="en-US" sz="2200" dirty="0" err="1"/>
              <a:t>supermarkt</a:t>
            </a:r>
            <a:r>
              <a:rPr lang="en-US" sz="2200" dirty="0"/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Mag de </a:t>
            </a:r>
            <a:r>
              <a:rPr lang="en-US" sz="2200" dirty="0" err="1"/>
              <a:t>voordeur</a:t>
            </a:r>
            <a:r>
              <a:rPr lang="en-US" sz="2200" dirty="0"/>
              <a:t> om 22 </a:t>
            </a:r>
            <a:r>
              <a:rPr lang="en-US" sz="2200" dirty="0" err="1"/>
              <a:t>uur</a:t>
            </a:r>
            <a:r>
              <a:rPr lang="en-US" sz="2200" dirty="0"/>
              <a:t> op slot?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In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verpleeghuis</a:t>
            </a:r>
            <a:r>
              <a:rPr lang="en-US" sz="2200" dirty="0"/>
              <a:t> </a:t>
            </a:r>
            <a:r>
              <a:rPr lang="en-US" sz="2200" dirty="0" err="1"/>
              <a:t>worden</a:t>
            </a:r>
            <a:r>
              <a:rPr lang="en-US" sz="2200" dirty="0"/>
              <a:t> </a:t>
            </a:r>
            <a:r>
              <a:rPr lang="en-US" sz="2200" dirty="0" err="1"/>
              <a:t>leefcirkels</a:t>
            </a:r>
            <a:r>
              <a:rPr lang="en-US" sz="2200" dirty="0"/>
              <a:t> </a:t>
            </a:r>
            <a:r>
              <a:rPr lang="en-US" sz="2200" dirty="0" err="1"/>
              <a:t>ingesteld</a:t>
            </a:r>
            <a:r>
              <a:rPr lang="en-US" sz="2200" dirty="0"/>
              <a:t>. Is </a:t>
            </a:r>
            <a:r>
              <a:rPr lang="en-US" sz="2200" dirty="0" err="1"/>
              <a:t>dat</a:t>
            </a:r>
            <a:r>
              <a:rPr lang="en-US" sz="2200" dirty="0"/>
              <a:t>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open </a:t>
            </a:r>
            <a:r>
              <a:rPr lang="en-US" sz="2200" dirty="0" err="1"/>
              <a:t>deuren</a:t>
            </a:r>
            <a:r>
              <a:rPr lang="en-US" sz="2200" dirty="0"/>
              <a:t> </a:t>
            </a:r>
            <a:r>
              <a:rPr lang="en-US" sz="2200" dirty="0" err="1"/>
              <a:t>beleid</a:t>
            </a:r>
            <a:r>
              <a:rPr lang="en-US" sz="2200" dirty="0"/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Mag in de </a:t>
            </a:r>
            <a:r>
              <a:rPr lang="en-US" sz="2200" dirty="0" err="1"/>
              <a:t>huisregels</a:t>
            </a:r>
            <a:r>
              <a:rPr lang="en-US" sz="2200" dirty="0"/>
              <a:t> </a:t>
            </a:r>
            <a:r>
              <a:rPr lang="en-US" sz="2200" dirty="0" err="1"/>
              <a:t>staan</a:t>
            </a:r>
            <a:r>
              <a:rPr lang="en-US" sz="2200" dirty="0"/>
              <a:t> </a:t>
            </a:r>
            <a:r>
              <a:rPr lang="en-US" sz="2200" dirty="0" err="1"/>
              <a:t>dat</a:t>
            </a:r>
            <a:r>
              <a:rPr lang="en-US" sz="2200" dirty="0"/>
              <a:t> alle </a:t>
            </a:r>
            <a:r>
              <a:rPr lang="en-US" sz="2200" dirty="0" err="1"/>
              <a:t>deuren</a:t>
            </a:r>
            <a:r>
              <a:rPr lang="en-US" sz="2200" dirty="0"/>
              <a:t> </a:t>
            </a:r>
            <a:r>
              <a:rPr lang="en-US" sz="2200" dirty="0" err="1"/>
              <a:t>dicht</a:t>
            </a:r>
            <a:r>
              <a:rPr lang="en-US" sz="2200" dirty="0"/>
              <a:t> </a:t>
            </a:r>
            <a:r>
              <a:rPr lang="en-US" sz="2200" dirty="0" err="1"/>
              <a:t>zijn</a:t>
            </a:r>
            <a:r>
              <a:rPr lang="en-US" sz="2200" dirty="0"/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Is de </a:t>
            </a:r>
            <a:r>
              <a:rPr lang="en-US" sz="2200" dirty="0" err="1"/>
              <a:t>zorgverlener</a:t>
            </a:r>
            <a:r>
              <a:rPr lang="en-US" sz="2200" dirty="0"/>
              <a:t> </a:t>
            </a:r>
            <a:r>
              <a:rPr lang="en-US" sz="2200" dirty="0" err="1"/>
              <a:t>verantwoordelijk</a:t>
            </a:r>
            <a:r>
              <a:rPr lang="en-US" sz="2200" dirty="0"/>
              <a:t> </a:t>
            </a:r>
            <a:r>
              <a:rPr lang="en-US" sz="2200" dirty="0" err="1"/>
              <a:t>als</a:t>
            </a:r>
            <a:r>
              <a:rPr lang="en-US" sz="2200" dirty="0"/>
              <a:t> er </a:t>
            </a:r>
            <a:r>
              <a:rPr lang="en-US" sz="2200" dirty="0" err="1"/>
              <a:t>iets</a:t>
            </a:r>
            <a:r>
              <a:rPr lang="en-US" sz="2200" dirty="0"/>
              <a:t> mis </a:t>
            </a:r>
            <a:r>
              <a:rPr lang="en-US" sz="2200" dirty="0" err="1"/>
              <a:t>gaat</a:t>
            </a:r>
            <a:r>
              <a:rPr lang="en-US" sz="2200" dirty="0"/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Is de </a:t>
            </a:r>
            <a:r>
              <a:rPr lang="en-US" sz="2200" dirty="0" err="1"/>
              <a:t>bestuurder</a:t>
            </a:r>
            <a:r>
              <a:rPr lang="en-US" sz="2200" dirty="0"/>
              <a:t> </a:t>
            </a:r>
            <a:r>
              <a:rPr lang="en-US" sz="2200" dirty="0" err="1"/>
              <a:t>verantwoordelijk</a:t>
            </a:r>
            <a:r>
              <a:rPr lang="en-US" sz="2200" dirty="0"/>
              <a:t> </a:t>
            </a:r>
            <a:r>
              <a:rPr lang="en-US" sz="2200" dirty="0" err="1"/>
              <a:t>als</a:t>
            </a:r>
            <a:r>
              <a:rPr lang="en-US" sz="2200" dirty="0"/>
              <a:t> er </a:t>
            </a:r>
            <a:r>
              <a:rPr lang="en-US" sz="2200" dirty="0" err="1"/>
              <a:t>iets</a:t>
            </a:r>
            <a:r>
              <a:rPr lang="en-US" sz="2200" dirty="0"/>
              <a:t> mis </a:t>
            </a:r>
            <a:r>
              <a:rPr lang="en-US" sz="2200" dirty="0" err="1"/>
              <a:t>gaat</a:t>
            </a:r>
            <a:r>
              <a:rPr lang="en-US" sz="2200" dirty="0"/>
              <a:t>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43EC42-2550-197B-75DF-A230F406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november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2024 </a:t>
            </a:r>
          </a:p>
        </p:txBody>
      </p:sp>
    </p:spTree>
    <p:extLst>
      <p:ext uri="{BB962C8B-B14F-4D97-AF65-F5344CB8AC3E}">
        <p14:creationId xmlns:p14="http://schemas.microsoft.com/office/powerpoint/2010/main" val="20988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Lessen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voor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toekomst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DAFF10-A38C-46F1-E08F-7F1D94C8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Toekomst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22A2FD-6302-271C-CA86-A2DC0827C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Praktijk</a:t>
            </a:r>
            <a:r>
              <a:rPr lang="en-US" sz="2400" dirty="0"/>
              <a:t> </a:t>
            </a:r>
            <a:r>
              <a:rPr lang="en-US" sz="2400" dirty="0" err="1"/>
              <a:t>laat</a:t>
            </a:r>
            <a:r>
              <a:rPr lang="en-US" sz="2400" dirty="0"/>
              <a:t> </a:t>
            </a:r>
            <a:r>
              <a:rPr lang="en-US" sz="2400" dirty="0" err="1"/>
              <a:t>nog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wisselend</a:t>
            </a:r>
            <a:r>
              <a:rPr lang="en-US" sz="2400" dirty="0"/>
              <a:t> </a:t>
            </a:r>
            <a:r>
              <a:rPr lang="en-US" sz="2400" dirty="0" err="1"/>
              <a:t>beeld</a:t>
            </a:r>
            <a:r>
              <a:rPr lang="en-US" sz="2400" dirty="0"/>
              <a:t> </a:t>
            </a:r>
            <a:r>
              <a:rPr lang="en-US" sz="2400" dirty="0" err="1"/>
              <a:t>zien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Kritiek</a:t>
            </a:r>
            <a:r>
              <a:rPr lang="en-US" sz="2400" dirty="0"/>
              <a:t> </a:t>
            </a:r>
            <a:r>
              <a:rPr lang="en-US" sz="2400" dirty="0" err="1"/>
              <a:t>krijgt</a:t>
            </a:r>
            <a:r>
              <a:rPr lang="en-US" sz="2400" dirty="0"/>
              <a:t> </a:t>
            </a:r>
            <a:r>
              <a:rPr lang="en-US" sz="2400" dirty="0" err="1"/>
              <a:t>nog</a:t>
            </a:r>
            <a:r>
              <a:rPr lang="en-US" sz="2400" dirty="0"/>
              <a:t> (</a:t>
            </a:r>
            <a:r>
              <a:rPr lang="en-US" sz="2400" dirty="0" err="1"/>
              <a:t>te</a:t>
            </a:r>
            <a:r>
              <a:rPr lang="en-US" sz="2400" dirty="0"/>
              <a:t>)</a:t>
            </a:r>
            <a:r>
              <a:rPr lang="en-US" sz="2400" dirty="0" err="1"/>
              <a:t>veel</a:t>
            </a:r>
            <a:r>
              <a:rPr lang="en-US" sz="2400" dirty="0"/>
              <a:t> </a:t>
            </a:r>
            <a:r>
              <a:rPr lang="en-US" sz="2400" dirty="0" err="1"/>
              <a:t>aandacht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Het </a:t>
            </a:r>
            <a:r>
              <a:rPr lang="en-US" sz="2400" dirty="0" err="1"/>
              <a:t>gaat</a:t>
            </a:r>
            <a:r>
              <a:rPr lang="en-US" sz="2400" dirty="0"/>
              <a:t> om </a:t>
            </a:r>
            <a:r>
              <a:rPr lang="en-US" sz="2400" dirty="0" err="1"/>
              <a:t>schendingen</a:t>
            </a:r>
            <a:r>
              <a:rPr lang="en-US" sz="2400" dirty="0"/>
              <a:t> van </a:t>
            </a:r>
            <a:r>
              <a:rPr lang="en-US" sz="2400" dirty="0" err="1"/>
              <a:t>mensenrechten</a:t>
            </a:r>
            <a:r>
              <a:rPr lang="en-US" sz="2400" dirty="0"/>
              <a:t>, die </a:t>
            </a:r>
            <a:r>
              <a:rPr lang="en-US" sz="2400" dirty="0" err="1"/>
              <a:t>zorgvuldig</a:t>
            </a:r>
            <a:r>
              <a:rPr lang="en-US" sz="2400" dirty="0"/>
              <a:t> </a:t>
            </a:r>
            <a:r>
              <a:rPr lang="en-US" sz="2400" dirty="0" err="1"/>
              <a:t>onderbouwd</a:t>
            </a:r>
            <a:r>
              <a:rPr lang="en-US" sz="2400" dirty="0"/>
              <a:t> </a:t>
            </a:r>
            <a:r>
              <a:rPr lang="en-US" sz="2400" dirty="0" err="1"/>
              <a:t>moeten</a:t>
            </a:r>
            <a:r>
              <a:rPr lang="en-US" sz="2400" dirty="0"/>
              <a:t> </a:t>
            </a:r>
            <a:r>
              <a:rPr lang="en-US" sz="2400" dirty="0" err="1"/>
              <a:t>worden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Focus </a:t>
            </a:r>
            <a:r>
              <a:rPr lang="en-US" sz="2400" dirty="0" err="1"/>
              <a:t>nog</a:t>
            </a:r>
            <a:r>
              <a:rPr lang="en-US" sz="2400" dirty="0"/>
              <a:t> </a:t>
            </a:r>
            <a:r>
              <a:rPr lang="en-US" sz="2400" dirty="0" err="1"/>
              <a:t>meer</a:t>
            </a:r>
            <a:r>
              <a:rPr lang="en-US" sz="2400" dirty="0"/>
              <a:t> op </a:t>
            </a:r>
            <a:r>
              <a:rPr lang="en-US" sz="2400" dirty="0" err="1"/>
              <a:t>afbouw</a:t>
            </a:r>
            <a:r>
              <a:rPr lang="en-US" sz="2400" dirty="0"/>
              <a:t>; </a:t>
            </a:r>
            <a:r>
              <a:rPr lang="en-US" sz="2400" dirty="0" err="1"/>
              <a:t>kijk</a:t>
            </a:r>
            <a:r>
              <a:rPr lang="en-US" sz="2400" dirty="0"/>
              <a:t> </a:t>
            </a:r>
            <a:r>
              <a:rPr lang="en-US" sz="2400" dirty="0" err="1"/>
              <a:t>bijvoorbeeld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het open </a:t>
            </a:r>
            <a:r>
              <a:rPr lang="en-US" sz="2400" dirty="0" err="1"/>
              <a:t>deuren</a:t>
            </a:r>
            <a:r>
              <a:rPr lang="en-US" sz="2400" dirty="0"/>
              <a:t> </a:t>
            </a:r>
            <a:r>
              <a:rPr lang="en-US" sz="2400" dirty="0" err="1"/>
              <a:t>beleid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vraagt</a:t>
            </a:r>
            <a:r>
              <a:rPr lang="en-US" sz="2400" dirty="0"/>
              <a:t> om </a:t>
            </a:r>
            <a:r>
              <a:rPr lang="en-US" sz="2400" dirty="0" err="1"/>
              <a:t>visie</a:t>
            </a:r>
            <a:r>
              <a:rPr lang="en-US" sz="2400" dirty="0"/>
              <a:t>, </a:t>
            </a:r>
            <a:r>
              <a:rPr lang="en-US" sz="2400" dirty="0" err="1"/>
              <a:t>lef</a:t>
            </a:r>
            <a:r>
              <a:rPr lang="en-US" sz="2400" dirty="0"/>
              <a:t>, </a:t>
            </a:r>
            <a:r>
              <a:rPr lang="en-US" sz="2400" dirty="0" err="1"/>
              <a:t>deskundigheid</a:t>
            </a:r>
            <a:r>
              <a:rPr lang="en-US" sz="2400" dirty="0"/>
              <a:t>, </a:t>
            </a:r>
            <a:r>
              <a:rPr lang="en-US" sz="2400" dirty="0" err="1"/>
              <a:t>verantwoording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in </a:t>
            </a:r>
            <a:r>
              <a:rPr lang="en-US" sz="2400" dirty="0" err="1"/>
              <a:t>gesprek</a:t>
            </a:r>
            <a:r>
              <a:rPr lang="en-US" sz="2400" dirty="0"/>
              <a:t> </a:t>
            </a:r>
            <a:r>
              <a:rPr lang="en-US" sz="2400" dirty="0" err="1"/>
              <a:t>blijven</a:t>
            </a:r>
            <a:r>
              <a:rPr lang="en-US" sz="2400" dirty="0"/>
              <a:t> met </a:t>
            </a:r>
            <a:r>
              <a:rPr lang="en-US" sz="2400" dirty="0" err="1"/>
              <a:t>clienten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vertegenwoordigers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De wet </a:t>
            </a:r>
            <a:r>
              <a:rPr lang="en-US" sz="2400" dirty="0" err="1"/>
              <a:t>vormt</a:t>
            </a:r>
            <a:r>
              <a:rPr lang="en-US" sz="2400" dirty="0"/>
              <a:t> </a:t>
            </a:r>
            <a:r>
              <a:rPr lang="en-US" sz="2400" dirty="0" err="1"/>
              <a:t>daarbij</a:t>
            </a:r>
            <a:r>
              <a:rPr lang="en-US" sz="2400" dirty="0"/>
              <a:t> het </a:t>
            </a:r>
            <a:r>
              <a:rPr lang="en-US" sz="2400" dirty="0" err="1"/>
              <a:t>sluitstuk</a:t>
            </a:r>
            <a:r>
              <a:rPr lang="en-US" sz="2400" dirty="0"/>
              <a:t>, maar </a:t>
            </a:r>
            <a:r>
              <a:rPr lang="en-US" sz="2400" dirty="0" err="1"/>
              <a:t>zorgt</a:t>
            </a:r>
            <a:r>
              <a:rPr lang="en-US" sz="2400" dirty="0"/>
              <a:t> 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‘awareness’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D34CAE-EFBF-02E6-8400-B14F70618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 </a:t>
            </a:r>
          </a:p>
        </p:txBody>
      </p:sp>
    </p:spTree>
    <p:extLst>
      <p:ext uri="{BB962C8B-B14F-4D97-AF65-F5344CB8AC3E}">
        <p14:creationId xmlns:p14="http://schemas.microsoft.com/office/powerpoint/2010/main" val="34804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7B01D63-1AED-EC14-B623-5468F405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Inleiding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(1)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4E2588-0231-3D8F-90C4-91869E49B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november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2024 </a:t>
            </a:r>
          </a:p>
        </p:txBody>
      </p:sp>
      <p:graphicFrame>
        <p:nvGraphicFramePr>
          <p:cNvPr id="9" name="Tijdelijke aanduiding voor inhoud 6">
            <a:extLst>
              <a:ext uri="{FF2B5EF4-FFF2-40B4-BE49-F238E27FC236}">
                <a16:creationId xmlns:a16="http://schemas.microsoft.com/office/drawing/2014/main" id="{43C6AF7B-4C4D-96B1-782A-C13826EDF3F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8925376"/>
              </p:ext>
            </p:extLst>
          </p:nvPr>
        </p:nvGraphicFramePr>
        <p:xfrm>
          <a:off x="793660" y="2599509"/>
          <a:ext cx="9264739" cy="363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0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2210E-E00D-AF47-8541-81118E51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Inleiding (2)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F3E872-B21D-489A-A4C7-B73AFEA89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4636008"/>
            <a:ext cx="3566160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/>
              <a:t>‘Nieuwsberichten over onvrijwillige zorg’ </a:t>
            </a:r>
          </a:p>
        </p:txBody>
      </p:sp>
      <p:pic>
        <p:nvPicPr>
          <p:cNvPr id="10" name="Afbeelding 9" descr="Afbeelding met wiel, tekst, Landvoertuig, band&#10;&#10;Automatisch gegenereerde beschrijving">
            <a:extLst>
              <a:ext uri="{FF2B5EF4-FFF2-40B4-BE49-F238E27FC236}">
                <a16:creationId xmlns:a16="http://schemas.microsoft.com/office/drawing/2014/main" id="{20F94E82-FDB6-75C4-FE49-EB0443EC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81" y="397764"/>
            <a:ext cx="3069319" cy="3419856"/>
          </a:xfrm>
          <a:prstGeom prst="rect">
            <a:avLst/>
          </a:prstGeom>
        </p:spPr>
      </p:pic>
      <p:pic>
        <p:nvPicPr>
          <p:cNvPr id="7" name="Afbeelding 6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3DDF89A7-56FB-9B98-1471-DDA0FE907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21755"/>
          <a:stretch/>
        </p:blipFill>
        <p:spPr>
          <a:xfrm>
            <a:off x="8287181" y="959652"/>
            <a:ext cx="3438144" cy="2780711"/>
          </a:xfrm>
          <a:prstGeom prst="rect">
            <a:avLst/>
          </a:prstGeom>
        </p:spPr>
      </p:pic>
      <p:sp>
        <p:nvSpPr>
          <p:cNvPr id="90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kleding, persoon, boom, rondtrekken&#10;&#10;Automatisch gegenereerde beschrijving">
            <a:extLst>
              <a:ext uri="{FF2B5EF4-FFF2-40B4-BE49-F238E27FC236}">
                <a16:creationId xmlns:a16="http://schemas.microsoft.com/office/drawing/2014/main" id="{B6CC8B82-CF26-31EB-65BF-776C9F1BF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8551" b="3"/>
          <a:stretch/>
        </p:blipFill>
        <p:spPr>
          <a:xfrm>
            <a:off x="5255884" y="4215384"/>
            <a:ext cx="2487289" cy="2011680"/>
          </a:xfrm>
          <a:prstGeom prst="rect">
            <a:avLst/>
          </a:prstGeom>
        </p:spPr>
      </p:pic>
      <p:pic>
        <p:nvPicPr>
          <p:cNvPr id="8" name="Afbeelding 7" descr="Afbeelding met kleding, Menselijk gezicht, persoon, schermopname&#10;&#10;Automatisch gegenereerde beschrijving">
            <a:extLst>
              <a:ext uri="{FF2B5EF4-FFF2-40B4-BE49-F238E27FC236}">
                <a16:creationId xmlns:a16="http://schemas.microsoft.com/office/drawing/2014/main" id="{FBDE3D1C-8E9C-7C9C-48F5-913BB8C19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16031" b="3"/>
          <a:stretch/>
        </p:blipFill>
        <p:spPr>
          <a:xfrm>
            <a:off x="8762590" y="4215384"/>
            <a:ext cx="2487323" cy="201168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C74CA4F-D8EA-3041-8992-6F50C195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4285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3844B8EA-EDFF-1A46-9571-F82195C1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VN-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verdrag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Handicap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0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EFAD94-C75D-3692-6900-C06B6AFA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Onvrijwillige zorg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7B2A72-FB73-981F-83C9-71F6C96DA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Gaat</a:t>
            </a:r>
            <a:r>
              <a:rPr lang="en-US" sz="2200" dirty="0"/>
              <a:t> om </a:t>
            </a:r>
            <a:r>
              <a:rPr lang="en-US" sz="2200" dirty="0" err="1"/>
              <a:t>mensenrechten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Onvrijwillige</a:t>
            </a:r>
            <a:r>
              <a:rPr lang="en-US" sz="2200" dirty="0"/>
              <a:t> </a:t>
            </a:r>
            <a:r>
              <a:rPr lang="en-US" sz="2200" dirty="0" err="1"/>
              <a:t>zorg</a:t>
            </a:r>
            <a:r>
              <a:rPr lang="en-US" sz="2200" dirty="0"/>
              <a:t> is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inbreuk</a:t>
            </a:r>
            <a:r>
              <a:rPr lang="en-US" sz="2200" dirty="0"/>
              <a:t> op de </a:t>
            </a:r>
            <a:r>
              <a:rPr lang="en-US" sz="2200" dirty="0" err="1"/>
              <a:t>rechten</a:t>
            </a:r>
            <a:r>
              <a:rPr lang="en-US" sz="2200" dirty="0"/>
              <a:t> van </a:t>
            </a:r>
            <a:r>
              <a:rPr lang="en-US" sz="2200" dirty="0" err="1"/>
              <a:t>clienten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Is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besluit</a:t>
            </a:r>
            <a:r>
              <a:rPr lang="en-US" sz="2200" dirty="0"/>
              <a:t> </a:t>
            </a:r>
            <a:r>
              <a:rPr lang="en-US" sz="2200" dirty="0" err="1"/>
              <a:t>dat</a:t>
            </a:r>
            <a:r>
              <a:rPr lang="en-US" sz="2200" dirty="0"/>
              <a:t> om </a:t>
            </a:r>
            <a:r>
              <a:rPr lang="en-US" sz="2200" dirty="0" err="1"/>
              <a:t>zorgvuldigheid</a:t>
            </a:r>
            <a:r>
              <a:rPr lang="en-US" sz="2200" dirty="0"/>
              <a:t> </a:t>
            </a:r>
            <a:r>
              <a:rPr lang="en-US" sz="2200" dirty="0" err="1"/>
              <a:t>vraagt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Moet </a:t>
            </a:r>
            <a:r>
              <a:rPr lang="en-US" sz="2200" dirty="0" err="1"/>
              <a:t>gepaard</a:t>
            </a:r>
            <a:r>
              <a:rPr lang="en-US" sz="2200" dirty="0"/>
              <a:t> </a:t>
            </a:r>
            <a:r>
              <a:rPr lang="en-US" sz="2200" dirty="0" err="1"/>
              <a:t>gaan</a:t>
            </a:r>
            <a:r>
              <a:rPr lang="en-US" sz="2200" dirty="0"/>
              <a:t> met </a:t>
            </a:r>
            <a:r>
              <a:rPr lang="en-US" sz="2200" dirty="0" err="1"/>
              <a:t>strikte</a:t>
            </a:r>
            <a:r>
              <a:rPr lang="en-US" sz="2200" dirty="0"/>
              <a:t> </a:t>
            </a:r>
            <a:r>
              <a:rPr lang="en-US" sz="2200" dirty="0" err="1"/>
              <a:t>waarborgen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Vereist</a:t>
            </a:r>
            <a:r>
              <a:rPr lang="en-US" sz="2200" dirty="0"/>
              <a:t> </a:t>
            </a:r>
            <a:r>
              <a:rPr lang="en-US" sz="2200" dirty="0" err="1"/>
              <a:t>verantwoording</a:t>
            </a:r>
            <a:r>
              <a:rPr lang="en-US" sz="2200" dirty="0"/>
              <a:t> van </a:t>
            </a:r>
            <a:r>
              <a:rPr lang="en-US" sz="2200" dirty="0" err="1"/>
              <a:t>zorgverleners</a:t>
            </a:r>
            <a:r>
              <a:rPr lang="en-US" sz="22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0"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Staat</a:t>
            </a:r>
            <a:r>
              <a:rPr lang="en-US" sz="2200" dirty="0"/>
              <a:t> </a:t>
            </a:r>
            <a:r>
              <a:rPr lang="en-US" sz="2200" dirty="0" err="1"/>
              <a:t>los</a:t>
            </a:r>
            <a:r>
              <a:rPr lang="en-US" sz="2200" dirty="0"/>
              <a:t> van ‘</a:t>
            </a:r>
            <a:r>
              <a:rPr lang="en-US" sz="2200" dirty="0" err="1"/>
              <a:t>wantrouwen</a:t>
            </a:r>
            <a:r>
              <a:rPr lang="en-US" sz="2200" dirty="0"/>
              <a:t>’ in de </a:t>
            </a:r>
            <a:r>
              <a:rPr lang="en-US" sz="2200" dirty="0" err="1"/>
              <a:t>zorg</a:t>
            </a:r>
            <a:endParaRPr lang="en-US" sz="2200" dirty="0"/>
          </a:p>
          <a:p>
            <a:pPr marL="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Maar </a:t>
            </a:r>
            <a:r>
              <a:rPr lang="en-US" sz="2200" dirty="0" err="1"/>
              <a:t>gaat</a:t>
            </a:r>
            <a:r>
              <a:rPr lang="en-US" sz="2200" dirty="0"/>
              <a:t> </a:t>
            </a:r>
            <a:r>
              <a:rPr lang="en-US" sz="2200" dirty="0" err="1"/>
              <a:t>verder</a:t>
            </a:r>
            <a:r>
              <a:rPr lang="en-US" sz="2200" dirty="0"/>
              <a:t> dan ‘</a:t>
            </a:r>
            <a:r>
              <a:rPr lang="en-US" sz="2200" dirty="0" err="1"/>
              <a:t>vertrouwen</a:t>
            </a:r>
            <a:r>
              <a:rPr lang="en-US" sz="2200" dirty="0"/>
              <a:t>’ in de </a:t>
            </a:r>
            <a:r>
              <a:rPr lang="en-US" sz="2200" dirty="0" err="1"/>
              <a:t>zorg</a:t>
            </a:r>
            <a:r>
              <a:rPr lang="en-US" sz="220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00C473-1352-CD51-BCB9-FB0DEA3F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5233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C0FEBE-6B8E-9143-8E4A-846B5394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Inleiding 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DDC7BD53-F3F1-984F-EBFC-887043E4C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Artikel 12: </a:t>
            </a:r>
            <a:r>
              <a:rPr lang="en-US" sz="2000" dirty="0" err="1"/>
              <a:t>gelijkheid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de wet; </a:t>
            </a:r>
            <a:r>
              <a:rPr lang="en-US" sz="2000" dirty="0" err="1"/>
              <a:t>recht</a:t>
            </a:r>
            <a:r>
              <a:rPr lang="en-US" sz="2000" dirty="0"/>
              <a:t> op </a:t>
            </a:r>
            <a:r>
              <a:rPr lang="en-US" sz="2000" dirty="0" err="1"/>
              <a:t>ondersteuning</a:t>
            </a:r>
            <a:r>
              <a:rPr lang="en-US" sz="2000" dirty="0"/>
              <a:t> om (zo lang </a:t>
            </a:r>
            <a:r>
              <a:rPr lang="en-US" sz="2000" dirty="0" err="1"/>
              <a:t>mogelijk</a:t>
            </a:r>
            <a:r>
              <a:rPr lang="en-US" sz="2000" dirty="0"/>
              <a:t>) </a:t>
            </a:r>
            <a:r>
              <a:rPr lang="en-US" sz="2000" dirty="0" err="1"/>
              <a:t>zelf</a:t>
            </a:r>
            <a:r>
              <a:rPr lang="en-US" sz="2000" dirty="0"/>
              <a:t> </a:t>
            </a:r>
            <a:r>
              <a:rPr lang="en-US" sz="2000" dirty="0" err="1"/>
              <a:t>keuzes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kunnen</a:t>
            </a:r>
            <a:r>
              <a:rPr lang="en-US" sz="2000" dirty="0"/>
              <a:t> </a:t>
            </a:r>
            <a:r>
              <a:rPr lang="en-US" sz="2000" dirty="0" err="1"/>
              <a:t>maken</a:t>
            </a:r>
            <a:r>
              <a:rPr lang="en-US" sz="2000" dirty="0"/>
              <a:t> 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Artikel 13: </a:t>
            </a:r>
            <a:r>
              <a:rPr lang="en-US" sz="2000" dirty="0" err="1"/>
              <a:t>vrije</a:t>
            </a:r>
            <a:r>
              <a:rPr lang="en-US" sz="2000" dirty="0"/>
              <a:t> </a:t>
            </a:r>
            <a:r>
              <a:rPr lang="en-US" sz="2000" dirty="0" err="1"/>
              <a:t>toegang</a:t>
            </a:r>
            <a:r>
              <a:rPr lang="en-US" sz="2000" dirty="0"/>
              <a:t> tot </a:t>
            </a:r>
            <a:r>
              <a:rPr lang="en-US" sz="2000" dirty="0" err="1"/>
              <a:t>rechterlijke</a:t>
            </a:r>
            <a:r>
              <a:rPr lang="en-US" sz="2000" dirty="0"/>
              <a:t> </a:t>
            </a:r>
            <a:r>
              <a:rPr lang="en-US" sz="2000" dirty="0" err="1"/>
              <a:t>instanties</a:t>
            </a:r>
            <a:r>
              <a:rPr lang="en-US" sz="2000" dirty="0"/>
              <a:t> (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belemmeringen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Artikel 14: </a:t>
            </a:r>
            <a:r>
              <a:rPr lang="en-US" sz="2000" dirty="0" err="1"/>
              <a:t>vrijheid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veiligheid</a:t>
            </a:r>
            <a:r>
              <a:rPr lang="en-US" sz="2000" dirty="0"/>
              <a:t> van </a:t>
            </a:r>
            <a:r>
              <a:rPr lang="en-US" sz="2000" dirty="0" err="1"/>
              <a:t>personen</a:t>
            </a:r>
            <a:r>
              <a:rPr lang="en-US" sz="2000" dirty="0"/>
              <a:t> </a:t>
            </a:r>
            <a:r>
              <a:rPr lang="en-US" sz="2000" dirty="0" err="1"/>
              <a:t>garanderen</a:t>
            </a:r>
            <a:r>
              <a:rPr lang="en-US" sz="2000" dirty="0"/>
              <a:t>. </a:t>
            </a:r>
            <a:r>
              <a:rPr lang="en-US" sz="2000" dirty="0" err="1"/>
              <a:t>Mensen</a:t>
            </a:r>
            <a:r>
              <a:rPr lang="en-US" sz="2000" dirty="0"/>
              <a:t> met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beperking</a:t>
            </a:r>
            <a:r>
              <a:rPr lang="en-US" sz="2000" dirty="0"/>
              <a:t> </a:t>
            </a:r>
            <a:r>
              <a:rPr lang="en-US" sz="2000" dirty="0" err="1"/>
              <a:t>mogen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 </a:t>
            </a:r>
            <a:r>
              <a:rPr lang="en-US" sz="2000" dirty="0" err="1"/>
              <a:t>onrechtmatig</a:t>
            </a:r>
            <a:r>
              <a:rPr lang="en-US" sz="2000" dirty="0"/>
              <a:t> of </a:t>
            </a:r>
            <a:r>
              <a:rPr lang="en-US" sz="2000" dirty="0" err="1"/>
              <a:t>willekeurig</a:t>
            </a:r>
            <a:r>
              <a:rPr lang="en-US" sz="2000" dirty="0"/>
              <a:t> van </a:t>
            </a:r>
            <a:r>
              <a:rPr lang="en-US" sz="2000" dirty="0" err="1"/>
              <a:t>hun</a:t>
            </a:r>
            <a:r>
              <a:rPr lang="en-US" sz="2000" dirty="0"/>
              <a:t> </a:t>
            </a:r>
            <a:r>
              <a:rPr lang="en-US" sz="2000" dirty="0" err="1"/>
              <a:t>vrijheid</a:t>
            </a:r>
            <a:r>
              <a:rPr lang="en-US" sz="2000" dirty="0"/>
              <a:t> </a:t>
            </a:r>
            <a:r>
              <a:rPr lang="en-US" sz="2000" dirty="0" err="1"/>
              <a:t>worden</a:t>
            </a:r>
            <a:r>
              <a:rPr lang="en-US" sz="2000" dirty="0"/>
              <a:t> </a:t>
            </a:r>
            <a:r>
              <a:rPr lang="en-US" sz="2000" dirty="0" err="1"/>
              <a:t>beroofd</a:t>
            </a:r>
            <a:r>
              <a:rPr lang="en-US" sz="2000" dirty="0"/>
              <a:t>.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jdelijke aanduiding voor inhoud 7" descr="Afbeelding met schermafbeelding, weg, zitten, mensen&#10;&#10;Automatisch gegenereerde beschrijving">
            <a:extLst>
              <a:ext uri="{FF2B5EF4-FFF2-40B4-BE49-F238E27FC236}">
                <a16:creationId xmlns:a16="http://schemas.microsoft.com/office/drawing/2014/main" id="{6C51655C-0CF3-9E4E-96A4-9A6ACE87A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90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64217A-16DC-6649-ACCF-67733EFC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10" y="6492240"/>
            <a:ext cx="3050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7</a:t>
            </a:r>
            <a:r>
              <a:rPr lang="en-US" sz="1200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November 2024</a:t>
            </a:r>
          </a:p>
        </p:txBody>
      </p:sp>
    </p:spTree>
    <p:extLst>
      <p:ext uri="{BB962C8B-B14F-4D97-AF65-F5344CB8AC3E}">
        <p14:creationId xmlns:p14="http://schemas.microsoft.com/office/powerpoint/2010/main" val="7764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6B8A46-1A59-6B08-7BEF-1C14A14E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Kritisch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rapport in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september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Concluding observations VN-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Tijdelijke aanduiding voor inhoud 5" descr="Afbeelding met tekst, schermopname, vlag, buitenshuis&#10;&#10;Automatisch gegenereerde beschrijving">
            <a:extLst>
              <a:ext uri="{FF2B5EF4-FFF2-40B4-BE49-F238E27FC236}">
                <a16:creationId xmlns:a16="http://schemas.microsoft.com/office/drawing/2014/main" id="{4F91D904-C81D-C19A-DB6C-CDFC15E826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12" y="3017838"/>
            <a:ext cx="4035239" cy="3124200"/>
          </a:xfr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8FE359-F87F-2F29-BB93-0613BB62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november 2024</a:t>
            </a:r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B80E5510675D4EAFA54776BCDCBAE1" ma:contentTypeVersion="15" ma:contentTypeDescription="Een nieuw document maken." ma:contentTypeScope="" ma:versionID="d37826246ccad38506f18f9419fe8bb4">
  <xsd:schema xmlns:xsd="http://www.w3.org/2001/XMLSchema" xmlns:xs="http://www.w3.org/2001/XMLSchema" xmlns:p="http://schemas.microsoft.com/office/2006/metadata/properties" xmlns:ns2="c9b6661d-16ce-43c4-a1d0-4cab676c6607" xmlns:ns3="7eb32cb9-1983-41e2-ba4a-7871bb11ff9a" targetNamespace="http://schemas.microsoft.com/office/2006/metadata/properties" ma:root="true" ma:fieldsID="fe3effd73f3497bfc8f3e2937a7238b8" ns2:_="" ns3:_="">
    <xsd:import namespace="c9b6661d-16ce-43c4-a1d0-4cab676c6607"/>
    <xsd:import namespace="7eb32cb9-1983-41e2-ba4a-7871bb11ff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6661d-16ce-43c4-a1d0-4cab676c66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3d9eaaf0-5754-461b-88ec-0b85545f0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32cb9-1983-41e2-ba4a-7871bb11ff9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aa1340e-4643-4ac0-bce6-406eec932cbc}" ma:internalName="TaxCatchAll" ma:showField="CatchAllData" ma:web="7eb32cb9-1983-41e2-ba4a-7871bb11f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b32cb9-1983-41e2-ba4a-7871bb11ff9a" xsi:nil="true"/>
    <lcf76f155ced4ddcb4097134ff3c332f xmlns="c9b6661d-16ce-43c4-a1d0-4cab676c66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EF20B-5A44-4557-B82C-02420036DD77}"/>
</file>

<file path=customXml/itemProps2.xml><?xml version="1.0" encoding="utf-8"?>
<ds:datastoreItem xmlns:ds="http://schemas.openxmlformats.org/officeDocument/2006/customXml" ds:itemID="{73F88A94-5148-4705-ABEA-6AA162F82D0D}"/>
</file>

<file path=customXml/itemProps3.xml><?xml version="1.0" encoding="utf-8"?>
<ds:datastoreItem xmlns:ds="http://schemas.openxmlformats.org/officeDocument/2006/customXml" ds:itemID="{5E9BBBFF-71A0-4493-A029-9286A7C8A55B}"/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1303</Words>
  <Application>Microsoft Macintosh PowerPoint</Application>
  <PresentationFormat>Breedbeeld</PresentationFormat>
  <Paragraphs>200</Paragraphs>
  <Slides>34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Calibri</vt:lpstr>
      <vt:lpstr>Museo Sans 300</vt:lpstr>
      <vt:lpstr>Trebuchet MS</vt:lpstr>
      <vt:lpstr>Kantoorthema</vt:lpstr>
      <vt:lpstr>Is de Wzd daadwerkelijk  een positieve ontwikkeling of ….?</vt:lpstr>
      <vt:lpstr>Programma </vt:lpstr>
      <vt:lpstr>Inleiding </vt:lpstr>
      <vt:lpstr>Inleiding (1) </vt:lpstr>
      <vt:lpstr>Inleiding (2) </vt:lpstr>
      <vt:lpstr>VN-verdrag Handicap</vt:lpstr>
      <vt:lpstr>Onvrijwillige zorg </vt:lpstr>
      <vt:lpstr>Inleiding  </vt:lpstr>
      <vt:lpstr>Kritisch rapport in september 2024 Concluding observations VN-Comite </vt:lpstr>
      <vt:lpstr>Wet zorg en dwang  </vt:lpstr>
      <vt:lpstr>Aanleiding </vt:lpstr>
      <vt:lpstr>Doelstelling </vt:lpstr>
      <vt:lpstr>Reikwijdte Wzd (1) </vt:lpstr>
      <vt:lpstr>Reikwijdte (2)</vt:lpstr>
      <vt:lpstr>Kern Wzd </vt:lpstr>
      <vt:lpstr>Onvrijwillige zorg </vt:lpstr>
      <vt:lpstr>Extra waarborgen bij geen verzet bij drie vormen van zorg </vt:lpstr>
      <vt:lpstr>Rechtsbescherming </vt:lpstr>
      <vt:lpstr>Rechtsbescherming clienten </vt:lpstr>
      <vt:lpstr>Weerstand rondom KCOZ en cvp</vt:lpstr>
      <vt:lpstr>Specifiek thema: huisregels </vt:lpstr>
      <vt:lpstr>Bestuurlijk akkoord  </vt:lpstr>
      <vt:lpstr>Bestuurlijk akkoord (2)</vt:lpstr>
      <vt:lpstr>Bestuurlijk akkoord (3)</vt:lpstr>
      <vt:lpstr>Tegenstrijdigheden in rapporten:  Wetsevaluatie Wzd en rapporten IGJ  </vt:lpstr>
      <vt:lpstr>Rapporten afgelopen jaren</vt:lpstr>
      <vt:lpstr>IGJ (2024)</vt:lpstr>
      <vt:lpstr>Uit rapport IGJ (2024)</vt:lpstr>
      <vt:lpstr>Open deuren beleid  </vt:lpstr>
      <vt:lpstr>Open deuren </vt:lpstr>
      <vt:lpstr>Is dit onvrijwillige zorg?</vt:lpstr>
      <vt:lpstr>FAQ Open deuren beleid (VGN/ACTIZ)</vt:lpstr>
      <vt:lpstr>Lessen voor de toekomst </vt:lpstr>
      <vt:lpstr>Toekomst?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kwetsbare patiënten </dc:title>
  <dc:creator>brenda frederiks</dc:creator>
  <cp:lastModifiedBy>brenda frederiks</cp:lastModifiedBy>
  <cp:revision>48</cp:revision>
  <dcterms:created xsi:type="dcterms:W3CDTF">2020-03-03T21:59:44Z</dcterms:created>
  <dcterms:modified xsi:type="dcterms:W3CDTF">2024-11-04T21:42:39Z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0x010100BDB80E5510675D4EAFA54776BCDCBAE1</vt:lpwstr>
  </property>
</Properties>
</file>